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96"/>
  </p:notesMasterIdLst>
  <p:handoutMasterIdLst>
    <p:handoutMasterId r:id="rId97"/>
  </p:handoutMasterIdLst>
  <p:sldIdLst>
    <p:sldId id="256" r:id="rId2"/>
    <p:sldId id="918" r:id="rId3"/>
    <p:sldId id="919" r:id="rId4"/>
    <p:sldId id="924" r:id="rId5"/>
    <p:sldId id="926" r:id="rId6"/>
    <p:sldId id="544" r:id="rId7"/>
    <p:sldId id="930" r:id="rId8"/>
    <p:sldId id="931" r:id="rId9"/>
    <p:sldId id="932" r:id="rId10"/>
    <p:sldId id="933" r:id="rId11"/>
    <p:sldId id="315" r:id="rId12"/>
    <p:sldId id="387" r:id="rId13"/>
    <p:sldId id="319" r:id="rId14"/>
    <p:sldId id="321" r:id="rId15"/>
    <p:sldId id="547" r:id="rId16"/>
    <p:sldId id="399" r:id="rId17"/>
    <p:sldId id="403" r:id="rId18"/>
    <p:sldId id="935" r:id="rId19"/>
    <p:sldId id="393" r:id="rId20"/>
    <p:sldId id="936" r:id="rId21"/>
    <p:sldId id="335" r:id="rId22"/>
    <p:sldId id="336" r:id="rId23"/>
    <p:sldId id="337" r:id="rId24"/>
    <p:sldId id="409" r:id="rId25"/>
    <p:sldId id="276" r:id="rId26"/>
    <p:sldId id="358" r:id="rId27"/>
    <p:sldId id="278" r:id="rId28"/>
    <p:sldId id="280" r:id="rId29"/>
    <p:sldId id="281" r:id="rId30"/>
    <p:sldId id="282" r:id="rId31"/>
    <p:sldId id="283" r:id="rId32"/>
    <p:sldId id="418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5" r:id="rId42"/>
    <p:sldId id="297" r:id="rId43"/>
    <p:sldId id="299" r:id="rId44"/>
    <p:sldId id="300" r:id="rId45"/>
    <p:sldId id="301" r:id="rId46"/>
    <p:sldId id="1436" r:id="rId47"/>
    <p:sldId id="1437" r:id="rId48"/>
    <p:sldId id="302" r:id="rId49"/>
    <p:sldId id="303" r:id="rId50"/>
    <p:sldId id="304" r:id="rId51"/>
    <p:sldId id="306" r:id="rId52"/>
    <p:sldId id="307" r:id="rId53"/>
    <p:sldId id="308" r:id="rId54"/>
    <p:sldId id="310" r:id="rId55"/>
    <p:sldId id="360" r:id="rId56"/>
    <p:sldId id="937" r:id="rId57"/>
    <p:sldId id="320" r:id="rId58"/>
    <p:sldId id="938" r:id="rId59"/>
    <p:sldId id="322" r:id="rId60"/>
    <p:sldId id="323" r:id="rId61"/>
    <p:sldId id="324" r:id="rId62"/>
    <p:sldId id="325" r:id="rId63"/>
    <p:sldId id="326" r:id="rId64"/>
    <p:sldId id="328" r:id="rId65"/>
    <p:sldId id="361" r:id="rId66"/>
    <p:sldId id="340" r:id="rId67"/>
    <p:sldId id="345" r:id="rId68"/>
    <p:sldId id="346" r:id="rId69"/>
    <p:sldId id="348" r:id="rId70"/>
    <p:sldId id="350" r:id="rId71"/>
    <p:sldId id="354" r:id="rId72"/>
    <p:sldId id="356" r:id="rId73"/>
    <p:sldId id="362" r:id="rId74"/>
    <p:sldId id="495" r:id="rId75"/>
    <p:sldId id="560" r:id="rId76"/>
    <p:sldId id="366" r:id="rId77"/>
    <p:sldId id="367" r:id="rId78"/>
    <p:sldId id="554" r:id="rId79"/>
    <p:sldId id="370" r:id="rId80"/>
    <p:sldId id="371" r:id="rId81"/>
    <p:sldId id="372" r:id="rId82"/>
    <p:sldId id="373" r:id="rId83"/>
    <p:sldId id="374" r:id="rId84"/>
    <p:sldId id="375" r:id="rId85"/>
    <p:sldId id="377" r:id="rId86"/>
    <p:sldId id="378" r:id="rId87"/>
    <p:sldId id="379" r:id="rId88"/>
    <p:sldId id="381" r:id="rId89"/>
    <p:sldId id="382" r:id="rId90"/>
    <p:sldId id="383" r:id="rId91"/>
    <p:sldId id="384" r:id="rId92"/>
    <p:sldId id="1435" r:id="rId93"/>
    <p:sldId id="1434" r:id="rId94"/>
    <p:sldId id="1433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89085"/>
  </p:normalViewPr>
  <p:slideViewPr>
    <p:cSldViewPr snapToGrid="0" snapToObjects="1">
      <p:cViewPr varScale="1">
        <p:scale>
          <a:sx n="164" d="100"/>
          <a:sy n="164" d="100"/>
        </p:scale>
        <p:origin x="65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346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60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123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72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19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245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229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4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094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7194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316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721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367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53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84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37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5892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2396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019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71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8973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329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841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Sigma(x)*(1-Sigma(x)) is positive, so depends on the sign of dL/</a:t>
            </a:r>
            <a:r>
              <a:rPr lang="en-US" dirty="0" err="1"/>
              <a:t>df</a:t>
            </a:r>
            <a:r>
              <a:rPr lang="en-US" dirty="0"/>
              <a:t> when chain rule </a:t>
            </a:r>
            <a:r>
              <a:rPr lang="en-US"/>
              <a:t>is applied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0053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802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95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201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382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238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542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551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864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951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9670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052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1308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25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6482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370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423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616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595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56283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354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224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5385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0421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98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3864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895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631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Shape 7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5064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175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2959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223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7110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0154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128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328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5553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427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7903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2999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48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68669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4837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65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1953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8631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46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2324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6593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5432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6097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499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9789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3599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60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9438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714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324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098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Neural </a:t>
            </a:r>
            <a:r>
              <a:rPr lang="ro-RO" sz="3200" dirty="0" err="1"/>
              <a:t>Networks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 err="1"/>
              <a:t>Introduction</a:t>
            </a:r>
            <a:r>
              <a:rPr lang="ro-RO" sz="3200" dirty="0"/>
              <a:t> </a:t>
            </a:r>
            <a:r>
              <a:rPr lang="ro-RO" sz="3200" dirty="0" err="1"/>
              <a:t>to</a:t>
            </a:r>
            <a:r>
              <a:rPr lang="ro-RO" sz="3200" dirty="0"/>
              <a:t> Deep L</a:t>
            </a:r>
            <a:r>
              <a:rPr lang="ro-RO" sz="3200"/>
              <a:t>earning</a:t>
            </a:r>
            <a:r>
              <a:rPr lang="ro-RO" sz="32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1998275" y="542593"/>
            <a:ext cx="235426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38761D"/>
                </a:solidFill>
              </a:rPr>
              <a:t>activations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gradients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“local gradient”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Gradient propagation using chain rule</a:t>
            </a:r>
          </a:p>
        </p:txBody>
      </p:sp>
    </p:spTree>
    <p:extLst>
      <p:ext uri="{BB962C8B-B14F-4D97-AF65-F5344CB8AC3E}">
        <p14:creationId xmlns:p14="http://schemas.microsoft.com/office/powerpoint/2010/main" val="230168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97700" y="281390"/>
            <a:ext cx="8148600" cy="4363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previous lecture…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Neural nets will be very large: no hope of writing down gradient formula by hand for all parameters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Backpropagation</a:t>
            </a:r>
            <a:r>
              <a:rPr lang="en" sz="1800" dirty="0"/>
              <a:t> = recursive application of the chain rule along a computational graph to compute the gradients of all inputs / parameters / intermediates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dirty="0"/>
              <a:t>Implementations maintain a graph structure, where the nodes implement the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 API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1800" b="1" dirty="0"/>
              <a:t>Forward</a:t>
            </a:r>
            <a:r>
              <a:rPr lang="en" sz="1800" dirty="0"/>
              <a:t>: compute result of an operation and save any intermediates needed for gradient computation in memory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apply the chain rule to compute the gradient of the loss function with respect to the inputs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1527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Now</a:t>
            </a:r>
            <a:r>
              <a:rPr lang="en" sz="240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2034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/>
        </p:nvSpPr>
        <p:spPr>
          <a:xfrm>
            <a:off x="561725" y="327075"/>
            <a:ext cx="6648900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Network: </a:t>
            </a:r>
            <a:r>
              <a:rPr lang="en" sz="2400"/>
              <a:t>without the brain stuff</a:t>
            </a:r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(</a:t>
            </a:r>
            <a:r>
              <a:rPr lang="en" sz="2400" b="1"/>
              <a:t>Before</a:t>
            </a:r>
            <a:r>
              <a:rPr lang="en" sz="2400"/>
              <a:t>) Linear score function: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Now</a:t>
            </a:r>
            <a:r>
              <a:rPr lang="en" sz="2400" dirty="0"/>
              <a:t>) 2-layer Neural Network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or 3-layer Neural Network</a:t>
            </a:r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941" y="3570540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99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73795" y="322661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ro-RO" sz="1800" b="1" dirty="0"/>
              <a:t>s</a:t>
            </a:r>
            <a:r>
              <a:rPr lang="en" sz="1800" b="1" dirty="0" err="1"/>
              <a:t>igmoid</a:t>
            </a:r>
            <a:r>
              <a:rPr lang="en" sz="1800" b="1" dirty="0"/>
              <a:t> activation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Neural Networks: Architectures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“Fully-connected” layers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2-layer Neural Net </a:t>
            </a:r>
          </a:p>
          <a:p>
            <a:pPr lvl="0"/>
            <a:r>
              <a:rPr lang="en" sz="1800" dirty="0"/>
              <a:t>(1-hidden-layer Neural Net)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3-layer Neural Net </a:t>
            </a:r>
          </a:p>
          <a:p>
            <a:pPr lvl="0"/>
            <a:r>
              <a:rPr lang="en" sz="1800" dirty="0"/>
              <a:t>(2-hidden-layer Neural Net)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3200" dirty="0"/>
              <a:t>Equivalent Representations</a:t>
            </a:r>
            <a:endParaRPr lang="ro-RO" sz="3200" dirty="0"/>
          </a:p>
        </p:txBody>
      </p:sp>
      <p:pic>
        <p:nvPicPr>
          <p:cNvPr id="12" name="Picture 11" descr="ranzato_CNN_stanford2015.pdf">
            <a:extLst>
              <a:ext uri="{FF2B5EF4-FFF2-40B4-BE49-F238E27FC236}">
                <a16:creationId xmlns:a16="http://schemas.microsoft.com/office/drawing/2014/main" id="{62287411-8A5E-CA46-960B-B2E6CD55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916087"/>
            <a:ext cx="6858000" cy="422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56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000" dirty="0"/>
              <a:t>T</a:t>
            </a:r>
            <a:r>
              <a:rPr lang="en" sz="2000" dirty="0"/>
              <a:t>raining a 2-layer Neural Network needs ~11 lines</a:t>
            </a:r>
            <a:r>
              <a:rPr lang="en-US" sz="2000" dirty="0"/>
              <a:t> </a:t>
            </a:r>
            <a:r>
              <a:rPr lang="en" sz="2000" dirty="0"/>
              <a:t>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>
                <a:latin typeface="Courier"/>
                <a:cs typeface="Courier"/>
              </a:rPr>
              <a:t>X = </a:t>
            </a:r>
            <a:r>
              <a:rPr lang="ro-RO" err="1">
                <a:latin typeface="Courier"/>
                <a:cs typeface="Courier"/>
              </a:rPr>
              <a:t>np.array</a:t>
            </a:r>
            <a:r>
              <a:rPr lang="ro-RO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[0,0,1</a:t>
            </a:r>
            <a:r>
              <a:rPr lang="ro-RO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0,1,1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1,0,1</a:t>
            </a:r>
            <a:r>
              <a:rPr lang="en-US">
                <a:latin typeface="Courier"/>
                <a:cs typeface="Courier"/>
              </a:rPr>
              <a:t>],[</a:t>
            </a:r>
            <a:r>
              <a:rPr lang="mr-IN">
                <a:latin typeface="Courier"/>
                <a:cs typeface="Courier"/>
              </a:rPr>
              <a:t>1,1,1]</a:t>
            </a:r>
            <a:r>
              <a:rPr lang="en-US">
                <a:latin typeface="Courier"/>
                <a:cs typeface="Courier"/>
              </a:rPr>
              <a:t>])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Y = </a:t>
            </a:r>
            <a:r>
              <a:rPr lang="en-US" err="1">
                <a:latin typeface="Courier"/>
                <a:cs typeface="Courier"/>
              </a:rPr>
              <a:t>np.array</a:t>
            </a:r>
            <a:r>
              <a:rPr lang="en-US">
                <a:latin typeface="Courier"/>
                <a:cs typeface="Courier"/>
              </a:rPr>
              <a:t>([</a:t>
            </a:r>
            <a:r>
              <a:rPr lang="mr-IN">
                <a:latin typeface="Courier"/>
                <a:cs typeface="Courier"/>
              </a:rPr>
              <a:t>[0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0]</a:t>
            </a:r>
            <a:r>
              <a:rPr lang="en-US">
                <a:latin typeface="Courier"/>
                <a:cs typeface="Courier"/>
              </a:rPr>
              <a:t>]).T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W0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(3,4)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r>
              <a:rPr lang="mr-IN">
                <a:latin typeface="Courier"/>
                <a:cs typeface="Courier"/>
              </a:rPr>
              <a:t>W1 = 2 *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rand</a:t>
            </a:r>
            <a:r>
              <a:rPr lang="en-US" err="1">
                <a:latin typeface="Courier"/>
                <a:cs typeface="Courier"/>
              </a:rPr>
              <a:t>om.random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(4,1)</a:t>
            </a:r>
            <a:r>
              <a:rPr lang="en-US">
                <a:latin typeface="Courier"/>
                <a:cs typeface="Courier"/>
              </a:rPr>
              <a:t>)</a:t>
            </a:r>
            <a:r>
              <a:rPr lang="mr-IN">
                <a:latin typeface="Courier"/>
                <a:cs typeface="Courier"/>
              </a:rPr>
              <a:t> - 1</a:t>
            </a: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mr-IN" err="1">
                <a:latin typeface="Courier"/>
                <a:cs typeface="Courier"/>
              </a:rPr>
              <a:t>i</a:t>
            </a:r>
            <a:r>
              <a:rPr lang="mr-IN">
                <a:latin typeface="Courier"/>
                <a:cs typeface="Courier"/>
              </a:rPr>
              <a:t> </a:t>
            </a:r>
            <a:r>
              <a:rPr lang="en-US">
                <a:latin typeface="Courier"/>
                <a:cs typeface="Courier"/>
              </a:rPr>
              <a:t>in range(</a:t>
            </a:r>
            <a:r>
              <a:rPr lang="mr-IN">
                <a:latin typeface="Courier"/>
                <a:cs typeface="Courier"/>
              </a:rPr>
              <a:t>5000</a:t>
            </a:r>
            <a:r>
              <a:rPr lang="en-US">
                <a:latin typeface="Courier"/>
                <a:cs typeface="Courier"/>
              </a:rPr>
              <a:t>):</a:t>
            </a:r>
            <a:endParaRPr lang="mr-IN">
              <a:latin typeface="Courier"/>
              <a:cs typeface="Courier"/>
            </a:endParaRPr>
          </a:p>
          <a:p>
            <a:pPr lvl="0"/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l1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W0)))</a:t>
            </a:r>
          </a:p>
          <a:p>
            <a:pPr lvl="0"/>
            <a:r>
              <a:rPr lang="mr-IN">
                <a:latin typeface="Courier"/>
                <a:cs typeface="Courier"/>
              </a:rPr>
              <a:t>    l2 = 1 / (1 + </a:t>
            </a:r>
            <a:r>
              <a:rPr lang="en-US">
                <a:latin typeface="Courier"/>
                <a:cs typeface="Courier"/>
              </a:rPr>
              <a:t>np.</a:t>
            </a:r>
            <a:r>
              <a:rPr lang="mr-IN" err="1">
                <a:latin typeface="Courier"/>
                <a:cs typeface="Courier"/>
              </a:rPr>
              <a:t>exp</a:t>
            </a:r>
            <a:r>
              <a:rPr lang="mr-IN">
                <a:latin typeface="Courier"/>
                <a:cs typeface="Courier"/>
              </a:rPr>
              <a:t>(-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(l1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W1)))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>
                <a:latin typeface="Courier"/>
                <a:cs typeface="Courier"/>
              </a:rPr>
              <a:t>    delta_l1 =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mr-IN">
                <a:latin typeface="Courier"/>
                <a:cs typeface="Courier"/>
              </a:rPr>
              <a:t>(delta_l2</a:t>
            </a:r>
            <a:r>
              <a:rPr lang="en-US">
                <a:latin typeface="Courier"/>
                <a:cs typeface="Courier"/>
              </a:rPr>
              <a:t>,</a:t>
            </a:r>
            <a:r>
              <a:rPr lang="mr-IN">
                <a:latin typeface="Courier"/>
                <a:cs typeface="Courier"/>
              </a:rPr>
              <a:t> W1</a:t>
            </a:r>
            <a:r>
              <a:rPr lang="en-US">
                <a:latin typeface="Courier"/>
                <a:cs typeface="Courier"/>
              </a:rPr>
              <a:t>.T</a:t>
            </a:r>
            <a:r>
              <a:rPr lang="mr-IN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>
                <a:latin typeface="Courier"/>
                <a:cs typeface="Courier"/>
              </a:rPr>
              <a:t>    </a:t>
            </a:r>
          </a:p>
          <a:p>
            <a:pPr lvl="0"/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gradient descent</a:t>
            </a:r>
          </a:p>
          <a:p>
            <a:pPr lvl="0"/>
            <a:r>
              <a:rPr lang="mr-IN">
                <a:latin typeface="Courier"/>
                <a:cs typeface="Courier"/>
              </a:rPr>
              <a:t>    W1 = W1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l1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delta_l2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  <a:p>
            <a:pPr lvl="0"/>
            <a:r>
              <a:rPr lang="mr-IN">
                <a:latin typeface="Courier"/>
                <a:cs typeface="Courier"/>
              </a:rPr>
              <a:t>    W0 = W0 + </a:t>
            </a:r>
            <a:r>
              <a:rPr lang="en-US" err="1">
                <a:latin typeface="Courier"/>
                <a:cs typeface="Courier"/>
              </a:rPr>
              <a:t>np.matmul</a:t>
            </a:r>
            <a:r>
              <a:rPr lang="en-US">
                <a:latin typeface="Courier"/>
                <a:cs typeface="Courier"/>
              </a:rPr>
              <a:t>(</a:t>
            </a:r>
            <a:r>
              <a:rPr lang="mr-IN">
                <a:latin typeface="Courier"/>
                <a:cs typeface="Courier"/>
              </a:rPr>
              <a:t>X</a:t>
            </a:r>
            <a:r>
              <a:rPr lang="en-US">
                <a:latin typeface="Courier"/>
                <a:cs typeface="Courier"/>
              </a:rPr>
              <a:t>.T,</a:t>
            </a:r>
            <a:r>
              <a:rPr lang="mr-IN">
                <a:latin typeface="Courier"/>
                <a:cs typeface="Courier"/>
              </a:rPr>
              <a:t> delta_l1</a:t>
            </a:r>
            <a:r>
              <a:rPr lang="en-US">
                <a:latin typeface="Courier"/>
                <a:cs typeface="Courier"/>
              </a:rPr>
              <a:t>)</a:t>
            </a:r>
            <a:endParaRPr lang="mr-IN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5266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From previous lecture: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5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5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:p14="http://schemas.microsoft.com/office/powerpoint/2010/main" val="656998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/>
              <a:t>The 2-layer neural network implemented in the previous slide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</a:t>
            </a:r>
            <a:r>
              <a:rPr lang="en-US" baseline="-2500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70C0"/>
                </a:solidFill>
              </a:rPr>
              <a:t>w</a:t>
            </a:r>
            <a:r>
              <a:rPr lang="en-US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1,1</a:t>
            </a:r>
            <a:r>
              <a:rPr lang="en-US" sz="1600"/>
              <a:t>  w</a:t>
            </a:r>
            <a:r>
              <a:rPr lang="en-US" sz="1600" baseline="-25000"/>
              <a:t>1,2</a:t>
            </a:r>
            <a:r>
              <a:rPr lang="en-US" sz="1600"/>
              <a:t>  w</a:t>
            </a:r>
            <a:r>
              <a:rPr lang="en-US" sz="1600" baseline="-25000"/>
              <a:t>1,3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1,4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2,1</a:t>
            </a:r>
            <a:r>
              <a:rPr lang="en-US" sz="1600"/>
              <a:t>  w</a:t>
            </a:r>
            <a:r>
              <a:rPr lang="en-US" sz="1600" baseline="-25000"/>
              <a:t>2,2</a:t>
            </a:r>
            <a:r>
              <a:rPr lang="en-US" sz="1600"/>
              <a:t>  w</a:t>
            </a:r>
            <a:r>
              <a:rPr lang="en-US" sz="1600" baseline="-25000"/>
              <a:t>2,3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2,4</a:t>
            </a:r>
          </a:p>
          <a:p>
            <a:r>
              <a:rPr lang="en-US" sz="1600">
                <a:solidFill>
                  <a:srgbClr val="FF0000"/>
                </a:solidFill>
              </a:rPr>
              <a:t>w</a:t>
            </a:r>
            <a:r>
              <a:rPr lang="en-US" sz="1600" baseline="-25000">
                <a:solidFill>
                  <a:srgbClr val="FF0000"/>
                </a:solidFill>
              </a:rPr>
              <a:t>3,1</a:t>
            </a:r>
            <a:r>
              <a:rPr lang="en-US" sz="1600"/>
              <a:t>  w</a:t>
            </a:r>
            <a:r>
              <a:rPr lang="en-US" sz="1600" baseline="-25000"/>
              <a:t>3,2</a:t>
            </a:r>
            <a:r>
              <a:rPr lang="en-US" sz="1600"/>
              <a:t>  w</a:t>
            </a:r>
            <a:r>
              <a:rPr lang="en-US" sz="1600" baseline="-25000"/>
              <a:t>3,3</a:t>
            </a:r>
            <a:r>
              <a:rPr lang="en-US" sz="1600"/>
              <a:t>  </a:t>
            </a:r>
            <a:r>
              <a:rPr lang="en-US" sz="1600">
                <a:solidFill>
                  <a:srgbClr val="0070C0"/>
                </a:solidFill>
              </a:rPr>
              <a:t>w</a:t>
            </a:r>
            <a:r>
              <a:rPr lang="en-US" sz="1600" baseline="-2500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0  </a:t>
            </a:r>
            <a:r>
              <a:rPr lang="en-US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1,2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1,3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x</a:t>
            </a:r>
            <a:r>
              <a:rPr lang="en-US" sz="1800" baseline="-2500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B050"/>
                </a:solidFill>
              </a:rPr>
              <a:t>w</a:t>
            </a:r>
            <a:r>
              <a:rPr lang="en-US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1,1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2,1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3,1</a:t>
            </a:r>
          </a:p>
          <a:p>
            <a:r>
              <a:rPr lang="en-US" sz="1600">
                <a:solidFill>
                  <a:srgbClr val="00B050"/>
                </a:solidFill>
              </a:rPr>
              <a:t>w</a:t>
            </a:r>
            <a:r>
              <a:rPr lang="en-US" sz="1600" baseline="-2500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</a:t>
            </a:r>
            <a:r>
              <a:rPr lang="en-US" baseline="-25000"/>
              <a:t>1  </a:t>
            </a:r>
            <a:r>
              <a:rPr lang="en-US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y</a:t>
            </a:r>
            <a:endParaRPr lang="en-US" sz="1800" baseline="-2500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53C5369-7E2C-FC48-8AA9-4319A8BD9421}"/>
              </a:ext>
            </a:extLst>
          </p:cNvPr>
          <p:cNvCxnSpPr>
            <a:cxnSpLocks/>
          </p:cNvCxnSpPr>
          <p:nvPr/>
        </p:nvCxnSpPr>
        <p:spPr>
          <a:xfrm flipV="1">
            <a:off x="6033077" y="2631888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EFFDDE2-0146-F242-97EF-3A0025C96193}"/>
              </a:ext>
            </a:extLst>
          </p:cNvPr>
          <p:cNvSpPr txBox="1"/>
          <p:nvPr/>
        </p:nvSpPr>
        <p:spPr>
          <a:xfrm>
            <a:off x="5870678" y="2881931"/>
            <a:ext cx="452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</a:p>
        </p:txBody>
      </p:sp>
    </p:spTree>
    <p:extLst>
      <p:ext uri="{BB962C8B-B14F-4D97-AF65-F5344CB8AC3E}">
        <p14:creationId xmlns:p14="http://schemas.microsoft.com/office/powerpoint/2010/main" val="13122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0"/>
      <p:bldP spid="68" grpId="0"/>
      <p:bldP spid="71" grpId="0"/>
      <p:bldP spid="73" grpId="0"/>
      <p:bldP spid="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588500" y="181075"/>
            <a:ext cx="8392499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Setting the number of layers and their sizes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3847699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4227800" y="4117450"/>
            <a:ext cx="4753200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more neurons = more capacity</a:t>
            </a:r>
          </a:p>
        </p:txBody>
      </p:sp>
    </p:spTree>
    <p:extLst>
      <p:ext uri="{BB962C8B-B14F-4D97-AF65-F5344CB8AC3E}">
        <p14:creationId xmlns:p14="http://schemas.microsoft.com/office/powerpoint/2010/main" val="895889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375750" y="3991429"/>
            <a:ext cx="8392500" cy="7529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P</a:t>
            </a:r>
            <a:r>
              <a:rPr lang="en" sz="2000" dirty="0"/>
              <a:t>ractic</a:t>
            </a:r>
            <a:r>
              <a:rPr lang="en-US" sz="2000" dirty="0"/>
              <a:t>al advice</a:t>
            </a:r>
            <a:r>
              <a:rPr lang="en" sz="2000" dirty="0"/>
              <a:t>: </a:t>
            </a:r>
            <a:r>
              <a:rPr lang="en-US" sz="2000" dirty="0"/>
              <a:t>In general, it is better to use stronger regularization than reducing the model’s capacity</a:t>
            </a:r>
            <a:endParaRPr lang="en" sz="2000" dirty="0"/>
          </a:p>
        </p:txBody>
      </p:sp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 not use size of neural network as a regularizer. Use stronger regularization instead:</a:t>
            </a:r>
          </a:p>
        </p:txBody>
      </p:sp>
    </p:spTree>
    <p:extLst>
      <p:ext uri="{BB962C8B-B14F-4D97-AF65-F5344CB8AC3E}">
        <p14:creationId xmlns:p14="http://schemas.microsoft.com/office/powerpoint/2010/main" val="2716455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Choosing the right architecture</a:t>
            </a:r>
          </a:p>
          <a:p>
            <a:pPr lvl="0" rtl="0">
              <a:spcBef>
                <a:spcPts val="0"/>
              </a:spcBef>
              <a:buNone/>
            </a:pPr>
            <a:endParaRPr lang="en-US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arrange neurons into fully-connected layers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The abstraction of a </a:t>
            </a:r>
            <a:r>
              <a:rPr lang="en" sz="2400" b="1" dirty="0"/>
              <a:t>layer</a:t>
            </a:r>
            <a:r>
              <a:rPr lang="en" sz="2400" dirty="0"/>
              <a:t> has the nice property that it allows us to use efficient vectorized code (e.g. matrix multiplies)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>
                <a:solidFill>
                  <a:srgbClr val="000000"/>
                </a:solidFill>
              </a:rPr>
              <a:t>neural networks: bigger = better (but might have to regularize more strongly)</a:t>
            </a:r>
          </a:p>
        </p:txBody>
      </p:sp>
    </p:spTree>
    <p:extLst>
      <p:ext uri="{BB962C8B-B14F-4D97-AF65-F5344CB8AC3E}">
        <p14:creationId xmlns:p14="http://schemas.microsoft.com/office/powerpoint/2010/main" val="29964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893100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Training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39150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325" y="193450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</a:t>
            </a:r>
            <a:r>
              <a:rPr lang="en" sz="1600" b="1" dirty="0"/>
              <a:t>Mark I Perceptron</a:t>
            </a:r>
            <a:r>
              <a:rPr lang="en" sz="1600" dirty="0"/>
              <a:t> machine was the first implementation of the perceptron algorithm.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The machine was connected to a camera that used 20×20 cadmium sulfide photocells to produce a 400-pixel image.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-US" sz="1600" dirty="0"/>
              <a:t>R</a:t>
            </a:r>
            <a:r>
              <a:rPr lang="en" sz="1600" dirty="0"/>
              <a:t>ecognized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letters of the alphabet</a:t>
            </a:r>
            <a:r>
              <a:rPr lang="en-US" sz="1600" dirty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-US" sz="1600" dirty="0"/>
          </a:p>
          <a:p>
            <a:pPr lvl="0" rtl="0">
              <a:spcBef>
                <a:spcPts val="0"/>
              </a:spcBef>
              <a:buNone/>
            </a:pP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80" y="3204924"/>
            <a:ext cx="22860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300" y="4195332"/>
            <a:ext cx="297180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5" y="3843734"/>
            <a:ext cx="1675800" cy="4336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rgbClr val="FF0000"/>
                </a:solidFill>
              </a:rPr>
              <a:t>U</a:t>
            </a:r>
            <a:r>
              <a:rPr lang="en" sz="1600" dirty="0">
                <a:solidFill>
                  <a:srgbClr val="FF0000"/>
                </a:solidFill>
              </a:rPr>
              <a:t>pdate rule: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3851" y="2367280"/>
            <a:ext cx="2649090" cy="15114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38791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50632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b="1" dirty="0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rgbClr val="FF0000"/>
                </a:solidFill>
              </a:rPr>
              <a:t>Update rule: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tx1"/>
                </a:solidFill>
              </a:rPr>
              <a:t>Loss </a:t>
            </a:r>
            <a:r>
              <a:rPr lang="en" sz="1800" dirty="0">
                <a:solidFill>
                  <a:schemeClr val="tx1"/>
                </a:solidFill>
              </a:rPr>
              <a:t>(</a:t>
            </a:r>
            <a:r>
              <a:rPr lang="en-US" sz="1800" dirty="0">
                <a:solidFill>
                  <a:schemeClr val="tx1"/>
                </a:solidFill>
              </a:rPr>
              <a:t>sum squared error):</a:t>
            </a:r>
            <a:endParaRPr lang="en" sz="1800" dirty="0">
              <a:solidFill>
                <a:schemeClr val="tx1"/>
              </a:solidFill>
            </a:endParaRP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tx1"/>
                </a:solidFill>
              </a:rPr>
              <a:t>The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machine is based on </a:t>
            </a:r>
            <a:r>
              <a:rPr lang="en-US" sz="1800" dirty="0" err="1">
                <a:solidFill>
                  <a:schemeClr val="tx1"/>
                </a:solidFill>
              </a:rPr>
              <a:t>memistors</a:t>
            </a:r>
            <a:r>
              <a:rPr lang="en-US" sz="1800" dirty="0">
                <a:solidFill>
                  <a:schemeClr val="tx1"/>
                </a:solidFill>
              </a:rPr>
              <a:t> capable of executing logical operations and </a:t>
            </a:r>
            <a:r>
              <a:rPr lang="en-US" sz="1800" dirty="0"/>
              <a:t>storing information.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429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124875" y="107050"/>
            <a:ext cx="2993399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A bit of history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281" name="Shape 281"/>
          <p:cNvSpPr txBox="1"/>
          <p:nvPr/>
        </p:nvSpPr>
        <p:spPr>
          <a:xfrm>
            <a:off x="264395" y="4530010"/>
            <a:ext cx="7619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First time back-propagation became popular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25" y="905925"/>
            <a:ext cx="2802449" cy="28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9250" y="428310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/>
          <p:nvPr/>
        </p:nvCxnSpPr>
        <p:spPr>
          <a:xfrm flipH="1">
            <a:off x="6748025" y="1244600"/>
            <a:ext cx="736499" cy="2201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7172517" y="923202"/>
            <a:ext cx="1794899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recognizable maths</a:t>
            </a:r>
          </a:p>
        </p:txBody>
      </p:sp>
    </p:spTree>
    <p:extLst>
      <p:ext uri="{BB962C8B-B14F-4D97-AF65-F5344CB8AC3E}">
        <p14:creationId xmlns:p14="http://schemas.microsoft.com/office/powerpoint/2010/main" val="236768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261800" y="174525"/>
            <a:ext cx="5372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First strong results</a:t>
            </a:r>
            <a:r>
              <a:rPr lang="en-US" sz="2400" dirty="0"/>
              <a:t> with deep learning</a:t>
            </a:r>
            <a:endParaRPr lang="en" sz="2400" dirty="0"/>
          </a:p>
        </p:txBody>
      </p:sp>
      <p:sp>
        <p:nvSpPr>
          <p:cNvPr id="299" name="Shape 299"/>
          <p:cNvSpPr txBox="1"/>
          <p:nvPr/>
        </p:nvSpPr>
        <p:spPr>
          <a:xfrm>
            <a:off x="426650" y="717550"/>
            <a:ext cx="8484600" cy="27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George Dahl, Dong Yu, Li Deng, Alex Acero, 2010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025" y="119600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50" y="3005975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350" y="3071362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332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92175" y="158175"/>
            <a:ext cx="7622999" cy="408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Overview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One time setup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 i="1" dirty="0"/>
              <a:t>activation functions, preprocessing, weight initialization, regularization, gradient checking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Training dynamics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     babysitting the learning process,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i="1" dirty="0">
                <a:solidFill>
                  <a:schemeClr val="dk1"/>
                </a:solidFill>
              </a:rPr>
              <a:t>parameter updates, hyperparameter optimization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i="1" dirty="0"/>
              <a:t>     </a:t>
            </a:r>
            <a:r>
              <a:rPr lang="en" sz="2400" i="1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3478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/>
              <a:t>Gradient </a:t>
            </a:r>
            <a:r>
              <a:rPr lang="en-US" sz="2400" dirty="0"/>
              <a:t>Descent Algorithm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154460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43667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918278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Activation Functions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25" y="959625"/>
            <a:ext cx="5799925" cy="330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4768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Activation Functions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3 problems: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4DD0CAAB-38C4-8549-AC8A-C367C5992B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6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sigmoid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</p:spTree>
    <p:extLst>
      <p:ext uri="{BB962C8B-B14F-4D97-AF65-F5344CB8AC3E}">
        <p14:creationId xmlns:p14="http://schemas.microsoft.com/office/powerpoint/2010/main" val="50487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508625" y="2851850"/>
            <a:ext cx="4418099" cy="152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99A975A5-3371-A148-81E1-ADAE31611A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77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11900" y="1077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(x)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is always positive: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00" y="1529098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606900" y="3477950"/>
            <a:ext cx="6346499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What 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50" y="1298800"/>
            <a:ext cx="3349449" cy="1911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676618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113675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Consider what happens when the input to a neuron is always positive...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75" y="1488286"/>
            <a:ext cx="3126824" cy="1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271600" y="3360175"/>
            <a:ext cx="6874814" cy="58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What can we say about the gradients on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Always all positive or all negative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Note: this is also why you want zero-mean data!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>
            <a:cxnSpLocks/>
          </p:cNvCxnSpPr>
          <p:nvPr/>
        </p:nvCxnSpPr>
        <p:spPr>
          <a:xfrm>
            <a:off x="7182181" y="1968107"/>
            <a:ext cx="1227926" cy="1228062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594913" y="3130574"/>
            <a:ext cx="1484699" cy="4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hypothetical optimal w vector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zig zag path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338360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</a:rPr>
              <a:t>allowed gradient update directions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>
            <a:cxnSpLocks/>
          </p:cNvCxnSpPr>
          <p:nvPr/>
        </p:nvCxnSpPr>
        <p:spPr>
          <a:xfrm>
            <a:off x="7933328" y="2846925"/>
            <a:ext cx="537812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>
            <a:cxnSpLocks/>
          </p:cNvCxnSpPr>
          <p:nvPr/>
        </p:nvCxnSpPr>
        <p:spPr>
          <a:xfrm>
            <a:off x="8410107" y="2847986"/>
            <a:ext cx="0" cy="361202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62763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Shape 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4309425" y="714150"/>
            <a:ext cx="45177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Historically popular since they have nice interpretation as a saturating “firing rate” of a neuron</a:t>
            </a:r>
          </a:p>
          <a:p>
            <a:pPr lvl="0" rt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3 problems: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508625" y="2851850"/>
            <a:ext cx="4418099" cy="21062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Saturated neurons “kill” the gradients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Sigmoid outputs are not zero-centered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is a bit comput</a:t>
            </a:r>
            <a:r>
              <a:rPr lang="en-US" sz="2000" dirty="0" err="1">
                <a:solidFill>
                  <a:srgbClr val="FF0000"/>
                </a:solidFill>
              </a:rPr>
              <a:t>ationally</a:t>
            </a:r>
            <a:r>
              <a:rPr lang="en" sz="2000" dirty="0">
                <a:solidFill>
                  <a:srgbClr val="FF0000"/>
                </a:solidFill>
              </a:rPr>
              <a:t> expensive</a:t>
            </a:r>
          </a:p>
        </p:txBody>
      </p:sp>
      <p:pic>
        <p:nvPicPr>
          <p:cNvPr id="8" name="Shape 360">
            <a:extLst>
              <a:ext uri="{FF2B5EF4-FFF2-40B4-BE49-F238E27FC236}">
                <a16:creationId xmlns:a16="http://schemas.microsoft.com/office/drawing/2014/main" id="{BE83100D-3A9B-FA44-BD1C-EC0711D88E6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22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Squashes numbers to range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>
                <a:solidFill>
                  <a:srgbClr val="38761D"/>
                </a:solidFill>
              </a:rPr>
              <a:t>zero centered (nice)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>
                <a:solidFill>
                  <a:srgbClr val="FF0000"/>
                </a:solidFill>
              </a:rPr>
              <a:t>still kills gradients when saturated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491240" y="4431230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pic>
        <p:nvPicPr>
          <p:cNvPr id="7" name="Picture 6" descr="Screen Shot 2016-12-12 at 11.57.45 PM.png">
            <a:extLst>
              <a:ext uri="{FF2B5EF4-FFF2-40B4-BE49-F238E27FC236}">
                <a16:creationId xmlns:a16="http://schemas.microsoft.com/office/drawing/2014/main" id="{5EBDC7E7-FF88-8B4D-838D-228C8CD08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6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b="1" dirty="0"/>
              <a:t>1) </a:t>
            </a:r>
            <a:r>
              <a:rPr lang="en-US" sz="2400" b="1" dirty="0"/>
              <a:t>Numerical approach</a:t>
            </a: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-US" sz="2400" dirty="0"/>
              <a:t>We choose a small positive </a:t>
            </a:r>
            <a:r>
              <a:rPr lang="en" sz="2400" dirty="0"/>
              <a:t>h </a:t>
            </a:r>
            <a:r>
              <a:rPr lang="en-US" sz="2400" dirty="0"/>
              <a:t>and apply the</a:t>
            </a:r>
            <a:r>
              <a:rPr lang="en" sz="2400" dirty="0"/>
              <a:t>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We obtain an approximate value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/>
              <a:t>Very slow to compute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b="1" dirty="0"/>
              <a:t>2) </a:t>
            </a:r>
            <a:r>
              <a:rPr lang="en-US" sz="2400" b="1" dirty="0"/>
              <a:t>Analytic approach</a:t>
            </a:r>
          </a:p>
          <a:p>
            <a:pPr marL="76200">
              <a:buSzPct val="100000"/>
            </a:pPr>
            <a:r>
              <a:rPr lang="en-US" sz="2400" dirty="0"/>
              <a:t>We use calculus to determine the gradient’s formula as a function of X and W</a:t>
            </a: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Evaluation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61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3920150" y="612474"/>
            <a:ext cx="5260199" cy="37524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 (in +region)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Very 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 err="1">
                <a:solidFill>
                  <a:srgbClr val="FF0000"/>
                </a:solidFill>
              </a:rPr>
              <a:t>Not</a:t>
            </a:r>
            <a:r>
              <a:rPr lang="ro-RO" sz="2400" dirty="0">
                <a:solidFill>
                  <a:srgbClr val="FF0000"/>
                </a:solidFill>
              </a:rPr>
              <a:t> zero-</a:t>
            </a:r>
            <a:r>
              <a:rPr lang="ro-RO" sz="2400" dirty="0" err="1">
                <a:solidFill>
                  <a:srgbClr val="FF0000"/>
                </a:solidFill>
              </a:rPr>
              <a:t>centered</a:t>
            </a:r>
            <a:r>
              <a:rPr lang="ro-RO" sz="2400" dirty="0">
                <a:solidFill>
                  <a:srgbClr val="FF0000"/>
                </a:solidFill>
              </a:rPr>
              <a:t> output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ro-RO" sz="2400" dirty="0">
                <a:solidFill>
                  <a:srgbClr val="FF0000"/>
                </a:solidFill>
              </a:rPr>
              <a:t>An </a:t>
            </a:r>
            <a:r>
              <a:rPr lang="ro-RO" sz="2400" dirty="0" err="1">
                <a:solidFill>
                  <a:srgbClr val="FF0000"/>
                </a:solidFill>
              </a:rPr>
              <a:t>annoyance</a:t>
            </a:r>
            <a:r>
              <a:rPr lang="ro-RO" sz="2400" dirty="0">
                <a:solidFill>
                  <a:srgbClr val="FF0000"/>
                </a:solidFill>
              </a:rPr>
              <a:t>: </a:t>
            </a:r>
            <a:r>
              <a:rPr lang="ro-RO" sz="2400" dirty="0" err="1">
                <a:solidFill>
                  <a:srgbClr val="FF0000"/>
                </a:solidFill>
              </a:rPr>
              <a:t>what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is</a:t>
            </a:r>
            <a:r>
              <a:rPr lang="ro-RO" sz="2400" dirty="0">
                <a:solidFill>
                  <a:srgbClr val="FF0000"/>
                </a:solidFill>
              </a:rPr>
              <a:t> </a:t>
            </a:r>
            <a:r>
              <a:rPr lang="ro-RO" sz="2400" dirty="0" err="1">
                <a:solidFill>
                  <a:srgbClr val="FF0000"/>
                </a:solidFill>
              </a:rPr>
              <a:t>the</a:t>
            </a:r>
            <a:r>
              <a:rPr lang="ro-RO" sz="2400" dirty="0">
                <a:solidFill>
                  <a:srgbClr val="FF0000"/>
                </a:solidFill>
              </a:rPr>
              <a:t> gradient </a:t>
            </a:r>
            <a:r>
              <a:rPr lang="ro-RO" sz="2400" dirty="0" err="1">
                <a:solidFill>
                  <a:srgbClr val="FF0000"/>
                </a:solidFill>
              </a:rPr>
              <a:t>when</a:t>
            </a:r>
            <a:r>
              <a:rPr lang="ro-RO" sz="2400" dirty="0">
                <a:solidFill>
                  <a:srgbClr val="FF0000"/>
                </a:solidFill>
              </a:rPr>
              <a:t> x &lt; 0?</a:t>
            </a:r>
          </a:p>
          <a:p>
            <a:pPr marL="76200" lvl="0" rtl="0">
              <a:spcBef>
                <a:spcPts val="0"/>
              </a:spcBef>
              <a:buClr>
                <a:srgbClr val="38761D"/>
              </a:buClr>
              <a:buSzPct val="100000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6" y="3101375"/>
            <a:ext cx="3343722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 err="1"/>
              <a:t>ReLU</a:t>
            </a: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66420" y="4429175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7" name="Shape 449">
            <a:extLst>
              <a:ext uri="{FF2B5EF4-FFF2-40B4-BE49-F238E27FC236}">
                <a16:creationId xmlns:a16="http://schemas.microsoft.com/office/drawing/2014/main" id="{BB60AB1E-7A9A-9245-9AFE-86418B5239A0}"/>
              </a:ext>
            </a:extLst>
          </p:cNvPr>
          <p:cNvSpPr txBox="1"/>
          <p:nvPr/>
        </p:nvSpPr>
        <p:spPr>
          <a:xfrm>
            <a:off x="901395" y="3972168"/>
            <a:ext cx="2385269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57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/>
              <a:t>ReLU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/>
              <a:t>gate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-10?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0?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What happens when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2974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309878" y="99199"/>
            <a:ext cx="5694515" cy="4150655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4714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2779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7389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6979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636200" y="173103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active ReLU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434624" y="3237949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459250" y="395824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6065825" y="3748024"/>
            <a:ext cx="2978700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dead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will never activate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=&gt; never update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210007" y="3678063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People like to initialize </a:t>
            </a:r>
            <a:r>
              <a:rPr lang="en" sz="2400" dirty="0" err="1">
                <a:solidFill>
                  <a:srgbClr val="0000FF"/>
                </a:solidFill>
              </a:rPr>
              <a:t>ReLU</a:t>
            </a:r>
            <a:r>
              <a:rPr lang="en" sz="2400" dirty="0">
                <a:solidFill>
                  <a:srgbClr val="0000FF"/>
                </a:solidFill>
              </a:rPr>
              <a:t> neurons with slightly positive biases (e.g. 0.01)</a:t>
            </a:r>
          </a:p>
        </p:txBody>
      </p:sp>
    </p:spTree>
    <p:extLst>
      <p:ext uri="{BB962C8B-B14F-4D97-AF65-F5344CB8AC3E}">
        <p14:creationId xmlns:p14="http://schemas.microsoft.com/office/powerpoint/2010/main" val="298830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309550" y="305193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3920150" y="304800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Does not saturate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Computationally efficient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Converges much faster than sigmoid/tanh in practice!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will not “die”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25" y="3504637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4149350" y="2752199"/>
            <a:ext cx="4801800" cy="10845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Parametric Rectifier (</a:t>
            </a:r>
            <a:r>
              <a:rPr lang="en" sz="2400" b="1" dirty="0" err="1"/>
              <a:t>PReLU</a:t>
            </a:r>
            <a:r>
              <a:rPr lang="en" sz="2400" b="1" dirty="0"/>
              <a:t>)</a:t>
            </a:r>
          </a:p>
        </p:txBody>
      </p:sp>
      <p:cxnSp>
        <p:nvCxnSpPr>
          <p:cNvPr id="530" name="Shape 530"/>
          <p:cNvCxnSpPr/>
          <p:nvPr/>
        </p:nvCxnSpPr>
        <p:spPr>
          <a:xfrm>
            <a:off x="3996950" y="2568325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53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227975"/>
            <a:ext cx="3305175" cy="457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Shape 532"/>
              <p:cNvSpPr txBox="1"/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backprop into </a:t>
                </a:r>
                <a14:m>
                  <m:oMath xmlns:m="http://schemas.openxmlformats.org/officeDocument/2006/math">
                    <m:r>
                      <a:rPr lang="en" sz="180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" sz="1800" dirty="0">
                  <a:solidFill>
                    <a:srgbClr val="0000FF"/>
                  </a:solidFill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 dirty="0">
                    <a:solidFill>
                      <a:srgbClr val="0000FF"/>
                    </a:solidFill>
                  </a:rPr>
                  <a:t>(parameter)</a:t>
                </a:r>
              </a:p>
            </p:txBody>
          </p:sp>
        </mc:Choice>
        <mc:Fallback xmlns="">
          <p:sp>
            <p:nvSpPr>
              <p:cNvPr id="532" name="Shape 5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51" y="3836725"/>
                <a:ext cx="2536373" cy="740160"/>
              </a:xfrm>
              <a:prstGeom prst="rect">
                <a:avLst/>
              </a:prstGeom>
              <a:blipFill>
                <a:blip r:embed="rId6"/>
                <a:stretch>
                  <a:fillRect l="-1493" b="-50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3" name="Shape 533"/>
          <p:cNvCxnSpPr/>
          <p:nvPr/>
        </p:nvCxnSpPr>
        <p:spPr>
          <a:xfrm rot="10800000" flipH="1">
            <a:off x="6839775" y="3708249"/>
            <a:ext cx="276000" cy="326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518"/>
          <p:cNvSpPr txBox="1"/>
          <p:nvPr/>
        </p:nvSpPr>
        <p:spPr>
          <a:xfrm>
            <a:off x="6215920" y="437896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</p:spTree>
    <p:extLst>
      <p:ext uri="{BB962C8B-B14F-4D97-AF65-F5344CB8AC3E}">
        <p14:creationId xmlns:p14="http://schemas.microsoft.com/office/powerpoint/2010/main" val="33374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/>
      <p:bldP spid="5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Activation Functions</a:t>
            </a:r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774150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552825"/>
            <a:ext cx="3802165" cy="7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373100" y="1540075"/>
            <a:ext cx="5260199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6AA84F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All benefits of ReLU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Does not die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>
                <a:solidFill>
                  <a:srgbClr val="38761D"/>
                </a:solidFill>
              </a:rPr>
              <a:t>Closer to zero mean outputs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>
                <a:solidFill>
                  <a:srgbClr val="FF0000"/>
                </a:solidFill>
              </a:rPr>
              <a:t>Computation requires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03645" y="4540630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</p:spTree>
    <p:extLst>
      <p:ext uri="{BB962C8B-B14F-4D97-AF65-F5344CB8AC3E}">
        <p14:creationId xmlns:p14="http://schemas.microsoft.com/office/powerpoint/2010/main" val="4067637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 err="1"/>
              <a:t>Maxout</a:t>
            </a:r>
            <a:r>
              <a:rPr lang="en" sz="3000" b="1" dirty="0"/>
              <a:t> “Neuron”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Does not have the basic form of dot product -&gt; nonlinearity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Generalizes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and Leaky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>
                <a:solidFill>
                  <a:srgbClr val="38761D"/>
                </a:solidFill>
              </a:rPr>
              <a:t>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Linear Regime! Does not saturate! Does not die!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527" y="29746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59165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Problem: doubles the number of parameters/neurons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99583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1" name="Shape 551"/>
              <p:cNvSpPr txBox="1"/>
              <p:nvPr/>
            </p:nvSpPr>
            <p:spPr>
              <a:xfrm>
                <a:off x="90550" y="90550"/>
                <a:ext cx="8981100" cy="733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3000" b="1" dirty="0"/>
                  <a:t>Apical Dendrite Activation (ADA)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3000" b="1" dirty="0"/>
              </a:p>
              <a:p>
                <a:pPr marL="457200" lvl="0" indent="-419100" rtl="0">
                  <a:spcBef>
                    <a:spcPts val="0"/>
                  </a:spcBef>
                  <a:buSzPct val="100000"/>
                  <a:buChar char="-"/>
                </a:pPr>
                <a:r>
                  <a:rPr lang="en" sz="2800" dirty="0"/>
                  <a:t>Similar complexity to sigmoid</a:t>
                </a: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r>
                  <a:rPr lang="en" sz="2800" dirty="0">
                    <a:solidFill>
                      <a:srgbClr val="38761D"/>
                    </a:solidFill>
                  </a:rPr>
                  <a:t>Enables one neuron to solve non-linear problems, e.g. XOR</a:t>
                </a:r>
              </a:p>
              <a:p>
                <a:pPr marL="38100" lvl="0" rtl="0">
                  <a:spcBef>
                    <a:spcPts val="0"/>
                  </a:spcBef>
                  <a:buClr>
                    <a:srgbClr val="38761D"/>
                  </a:buClr>
                  <a:buSzPct val="100000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38100" lvl="0" rtl="0">
                  <a:spcBef>
                    <a:spcPts val="0"/>
                  </a:spcBef>
                  <a:buClr>
                    <a:srgbClr val="38761D"/>
                  </a:buClr>
                  <a:buSzPct val="100000"/>
                </a:pPr>
                <a:r>
                  <a:rPr lang="en" sz="2800" b="0" dirty="0">
                    <a:solidFill>
                      <a:srgbClr val="38761D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o-RO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ro-RO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ro-RO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⁡(0,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sSup>
                      <m:sSupPr>
                        <m:ctrlP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ro-RO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endParaRPr lang="en" sz="2800" dirty="0">
                  <a:solidFill>
                    <a:schemeClr val="tx1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endParaRPr lang="en" sz="2800" dirty="0">
                  <a:solidFill>
                    <a:srgbClr val="38761D"/>
                  </a:solidFill>
                </a:endParaRPr>
              </a:p>
              <a:p>
                <a:pPr marL="457200" lvl="0" indent="-419100" rtl="0">
                  <a:spcBef>
                    <a:spcPts val="0"/>
                  </a:spcBef>
                  <a:buClr>
                    <a:srgbClr val="38761D"/>
                  </a:buClr>
                  <a:buSzPct val="100000"/>
                  <a:buChar char="-"/>
                </a:pPr>
                <a:r>
                  <a:rPr lang="en" sz="2800" dirty="0">
                    <a:solidFill>
                      <a:srgbClr val="38761D"/>
                    </a:solidFill>
                  </a:rPr>
                  <a:t>Uses learnable hyperparameters (controllable saturation)</a:t>
                </a:r>
              </a:p>
            </p:txBody>
          </p:sp>
        </mc:Choice>
        <mc:Fallback xmlns="">
          <p:sp>
            <p:nvSpPr>
              <p:cNvPr id="551" name="Shape 5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0" y="90550"/>
                <a:ext cx="8981100" cy="733199"/>
              </a:xfrm>
              <a:prstGeom prst="rect">
                <a:avLst/>
              </a:prstGeom>
              <a:blipFill>
                <a:blip r:embed="rId3"/>
                <a:stretch>
                  <a:fillRect l="-847" t="-3448" b="-5879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[Georgescu et al., 2023]</a:t>
            </a:r>
          </a:p>
        </p:txBody>
      </p:sp>
      <p:pic>
        <p:nvPicPr>
          <p:cNvPr id="5" name="Picture 4" descr="A graph with a colorful curve&#10;&#10;Description automatically generated with medium confidence">
            <a:extLst>
              <a:ext uri="{FF2B5EF4-FFF2-40B4-BE49-F238E27FC236}">
                <a16:creationId xmlns:a16="http://schemas.microsoft.com/office/drawing/2014/main" id="{5AC782A5-D98F-E3BF-531E-CD4B07A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816" y="1996774"/>
            <a:ext cx="2540702" cy="20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3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Pyramidal Neuron with ADA</a:t>
            </a:r>
          </a:p>
          <a:p>
            <a:pPr lvl="0" rtl="0">
              <a:spcBef>
                <a:spcPts val="0"/>
              </a:spcBef>
              <a:buNone/>
            </a:pPr>
            <a:endParaRPr lang="en" sz="3000" b="1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Similar complexity to </a:t>
            </a:r>
            <a:r>
              <a:rPr lang="en" sz="3000" dirty="0" err="1"/>
              <a:t>maxout</a:t>
            </a:r>
            <a:endParaRPr lang="en" sz="3000" dirty="0"/>
          </a:p>
        </p:txBody>
      </p:sp>
      <p:sp>
        <p:nvSpPr>
          <p:cNvPr id="553" name="Shape 553"/>
          <p:cNvSpPr txBox="1"/>
          <p:nvPr/>
        </p:nvSpPr>
        <p:spPr>
          <a:xfrm>
            <a:off x="430050" y="3878392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Problem: doubles the number of parameters/neurons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68615" y="4519420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[Georgescu et al., 2023]</a:t>
            </a:r>
          </a:p>
        </p:txBody>
      </p:sp>
      <p:pic>
        <p:nvPicPr>
          <p:cNvPr id="3" name="Picture 2" descr="A diagram of a complex diagram&#10;&#10;Description automatically generated">
            <a:extLst>
              <a:ext uri="{FF2B5EF4-FFF2-40B4-BE49-F238E27FC236}">
                <a16:creationId xmlns:a16="http://schemas.microsoft.com/office/drawing/2014/main" id="{6852EAE5-C720-0E0F-0109-9EDF742C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07" y="1684106"/>
            <a:ext cx="4821525" cy="21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29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practice: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5" y="941550"/>
            <a:ext cx="8818199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Use </a:t>
            </a:r>
            <a:r>
              <a:rPr lang="en" sz="3000" dirty="0" err="1">
                <a:solidFill>
                  <a:srgbClr val="38761D"/>
                </a:solidFill>
              </a:rPr>
              <a:t>ReLU</a:t>
            </a:r>
            <a:r>
              <a:rPr lang="en" sz="3000" dirty="0"/>
              <a:t>. Be careful with your learning rates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BF9000"/>
                </a:solidFill>
              </a:rPr>
              <a:t>Leaky </a:t>
            </a:r>
            <a:r>
              <a:rPr lang="en" sz="3000" dirty="0" err="1">
                <a:solidFill>
                  <a:srgbClr val="BF9000"/>
                </a:solidFill>
              </a:rPr>
              <a:t>ReLU</a:t>
            </a:r>
            <a:r>
              <a:rPr lang="en" sz="3000" dirty="0">
                <a:solidFill>
                  <a:srgbClr val="BF9000"/>
                </a:solidFill>
              </a:rPr>
              <a:t> / </a:t>
            </a:r>
            <a:r>
              <a:rPr lang="en" sz="3000" dirty="0" err="1">
                <a:solidFill>
                  <a:srgbClr val="BF9000"/>
                </a:solidFill>
              </a:rPr>
              <a:t>Maxout</a:t>
            </a:r>
            <a:r>
              <a:rPr lang="en" sz="3000" dirty="0">
                <a:solidFill>
                  <a:srgbClr val="BF9000"/>
                </a:solidFill>
              </a:rPr>
              <a:t> / ELU / ADA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Try out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but don’t expect much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>
                <a:solidFill>
                  <a:srgbClr val="FF0000"/>
                </a:solidFill>
              </a:rPr>
              <a:t>Avoid using sigmoid</a:t>
            </a:r>
          </a:p>
        </p:txBody>
      </p:sp>
    </p:spTree>
    <p:extLst>
      <p:ext uri="{BB962C8B-B14F-4D97-AF65-F5344CB8AC3E}">
        <p14:creationId xmlns:p14="http://schemas.microsoft.com/office/powerpoint/2010/main" val="689686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59737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099"/>
            <a:ext cx="8189699" cy="41628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In summary: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Numerical gradient: approximate, slow, easy to write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Analytic gradient: exact, fast, error-prone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400" u="sng" dirty="0"/>
              <a:t>In practice:</a:t>
            </a:r>
            <a:r>
              <a:rPr lang="en" sz="2400" dirty="0"/>
              <a:t> Always use analytic gradient, but check implementation with numerical gradient. This is called a </a:t>
            </a:r>
            <a:r>
              <a:rPr lang="en" sz="2400" b="1" dirty="0"/>
              <a:t>gradient checking.</a:t>
            </a:r>
          </a:p>
        </p:txBody>
      </p:sp>
    </p:spTree>
    <p:extLst>
      <p:ext uri="{BB962C8B-B14F-4D97-AF65-F5344CB8AC3E}">
        <p14:creationId xmlns:p14="http://schemas.microsoft.com/office/powerpoint/2010/main" val="299945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49" y="143475"/>
            <a:ext cx="8618331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Step 1: Preprocess the data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832275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183760" y="4551845"/>
            <a:ext cx="6741433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(Assume X [NxD] is data matrix, each example in a row)</a:t>
            </a:r>
          </a:p>
        </p:txBody>
      </p:sp>
      <p:sp>
        <p:nvSpPr>
          <p:cNvPr id="7" name="Shape 577">
            <a:extLst>
              <a:ext uri="{FF2B5EF4-FFF2-40B4-BE49-F238E27FC236}">
                <a16:creationId xmlns:a16="http://schemas.microsoft.com/office/drawing/2014/main" id="{265BF61C-75BC-F044-A55D-B82A0D8F4D7D}"/>
              </a:ext>
            </a:extLst>
          </p:cNvPr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10" name="Shape 577">
            <a:extLst>
              <a:ext uri="{FF2B5EF4-FFF2-40B4-BE49-F238E27FC236}">
                <a16:creationId xmlns:a16="http://schemas.microsoft.com/office/drawing/2014/main" id="{835CC3AF-6552-5F49-A81E-9B507C203734}"/>
              </a:ext>
            </a:extLst>
          </p:cNvPr>
          <p:cNvSpPr txBox="1"/>
          <p:nvPr/>
        </p:nvSpPr>
        <p:spPr>
          <a:xfrm>
            <a:off x="1881803" y="3565188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8472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TLDR: In practice for images: </a:t>
            </a:r>
            <a:r>
              <a:rPr lang="en" sz="3000" dirty="0"/>
              <a:t>center only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3525" y="1398750"/>
            <a:ext cx="8818199" cy="16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the mean image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AlexNet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image = [32,32,3] array)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Subtract per-channel mean </a:t>
            </a:r>
            <a:r>
              <a:rPr lang="en" sz="2400" dirty="0">
                <a:solidFill>
                  <a:srgbClr val="999999"/>
                </a:solidFill>
              </a:rPr>
              <a:t>(e.g. </a:t>
            </a:r>
            <a:r>
              <a:rPr lang="en" sz="2400" dirty="0" err="1">
                <a:solidFill>
                  <a:srgbClr val="999999"/>
                </a:solidFill>
              </a:rPr>
              <a:t>VGGNet</a:t>
            </a:r>
            <a:r>
              <a:rPr lang="en" sz="2400" dirty="0">
                <a:solidFill>
                  <a:srgbClr val="999999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(mean along each channel = 3 numbers)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It is not mandatory to normalize data for deep networks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73225" y="907425"/>
            <a:ext cx="8051100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 CIFAR-10 example with [32,32,3] images:</a:t>
            </a:r>
          </a:p>
        </p:txBody>
      </p:sp>
    </p:spTree>
    <p:extLst>
      <p:ext uri="{BB962C8B-B14F-4D97-AF65-F5344CB8AC3E}">
        <p14:creationId xmlns:p14="http://schemas.microsoft.com/office/powerpoint/2010/main" val="12178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Weight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99670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655750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400" dirty="0"/>
              <a:t>Q: what happens when W=0 init is used?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166350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775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396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First idea: </a:t>
            </a:r>
            <a:r>
              <a:rPr lang="en" sz="2800" b="1" dirty="0"/>
              <a:t>Small random numbers </a:t>
            </a:r>
            <a:endParaRPr lang="en-US" sz="2800" b="1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-US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(gaussian with zero mean and 0.01 standard deviation)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754550" y="2817262"/>
            <a:ext cx="7228499" cy="9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Works ~okay for small networks, but can lead to non-homogeneous distributions of activations across the layers of a network.</a:t>
            </a:r>
          </a:p>
        </p:txBody>
      </p:sp>
    </p:spTree>
    <p:extLst>
      <p:ext uri="{BB962C8B-B14F-4D97-AF65-F5344CB8AC3E}">
        <p14:creationId xmlns:p14="http://schemas.microsoft.com/office/powerpoint/2010/main" val="1238330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800" dirty="0"/>
              <a:t>Second idea</a:t>
            </a:r>
            <a:r>
              <a:rPr lang="en" sz="2800" dirty="0"/>
              <a:t>: </a:t>
            </a:r>
            <a:r>
              <a:rPr lang="en" sz="2800" b="1" dirty="0"/>
              <a:t>Xavier</a:t>
            </a:r>
            <a:r>
              <a:rPr lang="en-US" sz="2800" b="1" dirty="0"/>
              <a:t> Initialization</a:t>
            </a:r>
            <a:endParaRPr lang="en" sz="2800" b="1" dirty="0"/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</a:t>
            </a:r>
            <a:r>
              <a:rPr lang="en-US" sz="2000" dirty="0">
                <a:solidFill>
                  <a:schemeClr val="tx1"/>
                </a:solidFill>
              </a:rPr>
              <a:t>s with choosing the initial weights</a:t>
            </a:r>
            <a:r>
              <a:rPr lang="en" sz="2000" dirty="0">
                <a:solidFill>
                  <a:schemeClr val="tx1"/>
                </a:solidFill>
              </a:rPr>
              <a:t>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small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drops with each level until it becomes too small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</a:t>
            </a:r>
            <a:r>
              <a:rPr lang="en-US" sz="2000" dirty="0">
                <a:solidFill>
                  <a:srgbClr val="FF0000"/>
                </a:solidFill>
              </a:rPr>
              <a:t>If they are too big</a:t>
            </a:r>
            <a:r>
              <a:rPr lang="en" sz="2000" dirty="0">
                <a:solidFill>
                  <a:srgbClr val="FF0000"/>
                </a:solidFill>
              </a:rPr>
              <a:t>, </a:t>
            </a:r>
            <a:r>
              <a:rPr lang="en-US" sz="2000" dirty="0">
                <a:solidFill>
                  <a:srgbClr val="FF0000"/>
                </a:solidFill>
              </a:rPr>
              <a:t>the signal strength propagating in the network grows with each level until it becomes too big to be useful</a:t>
            </a:r>
            <a:endParaRPr lang="en" sz="2000" dirty="0">
              <a:solidFill>
                <a:srgbClr val="FF0000"/>
              </a:solidFill>
            </a:endParaRPr>
          </a:p>
          <a:p>
            <a:pPr lvl="0"/>
            <a:endParaRPr lang="en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" sz="2000" dirty="0"/>
              <a:t>Xavier </a:t>
            </a:r>
            <a:r>
              <a:rPr lang="en-US" sz="2000" dirty="0"/>
              <a:t>initialization ensures that the weight have the right magnitude</a:t>
            </a:r>
            <a:r>
              <a:rPr lang="en" sz="2000" dirty="0"/>
              <a:t>, </a:t>
            </a:r>
            <a:r>
              <a:rPr lang="en-US" sz="2000" dirty="0"/>
              <a:t>keeping the signal strength in a reasonable interval</a:t>
            </a:r>
            <a:r>
              <a:rPr lang="en" sz="2000" dirty="0"/>
              <a:t>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initial weights come from a normal distribution of mean 0 and standard deviation given by the number of </a:t>
            </a:r>
            <a:r>
              <a:rPr lang="en" sz="2000" dirty="0"/>
              <a:t>perceptron</a:t>
            </a:r>
            <a:r>
              <a:rPr lang="en-US" sz="2000" dirty="0"/>
              <a:t>s in previous/next layer:</a:t>
            </a:r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50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/>
        </p:nvSpPr>
        <p:spPr>
          <a:xfrm>
            <a:off x="145700" y="20637"/>
            <a:ext cx="8998199" cy="51228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Proper initialization is an active area of research…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Understanding the difficulty of training deep feedforward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Glorot</a:t>
            </a:r>
            <a:r>
              <a:rPr lang="en" sz="1600" dirty="0"/>
              <a:t> and </a:t>
            </a:r>
            <a:r>
              <a:rPr lang="en" sz="1600" dirty="0" err="1"/>
              <a:t>Bengio</a:t>
            </a:r>
            <a:r>
              <a:rPr lang="en" sz="1600" dirty="0"/>
              <a:t>, 2010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Exact solutions to the nonlinear dynamics of learning in deep linear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Saxe et al, 2013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>
                <a:solidFill>
                  <a:schemeClr val="dk1"/>
                </a:solidFill>
              </a:rPr>
              <a:t>Random walk initialization for training very deep feedforward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solidFill>
                  <a:schemeClr val="dk1"/>
                </a:solidFill>
              </a:rPr>
              <a:t>by </a:t>
            </a:r>
            <a:r>
              <a:rPr lang="en" sz="1600" dirty="0" err="1">
                <a:solidFill>
                  <a:schemeClr val="dk1"/>
                </a:solidFill>
              </a:rPr>
              <a:t>Sussillo</a:t>
            </a:r>
            <a:r>
              <a:rPr lang="en" sz="1600" dirty="0">
                <a:solidFill>
                  <a:schemeClr val="dk1"/>
                </a:solidFill>
              </a:rPr>
              <a:t> and Abbott, 2014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Delving deep into rectifiers: Surpassing human-level performance on ImageNet classification</a:t>
            </a:r>
            <a:r>
              <a:rPr lang="en" sz="1600" dirty="0"/>
              <a:t> by He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Data-dependent Initializations of Convolutional 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</a:t>
            </a:r>
            <a:r>
              <a:rPr lang="en" sz="1600" dirty="0" err="1"/>
              <a:t>Krähenbühl</a:t>
            </a:r>
            <a:r>
              <a:rPr lang="en" sz="1600" dirty="0"/>
              <a:t> et al., 2015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i="1" dirty="0"/>
              <a:t>All you need is a good </a:t>
            </a:r>
            <a:r>
              <a:rPr lang="en" sz="1600" b="1" i="1" dirty="0" err="1"/>
              <a:t>init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by Mishkin and </a:t>
            </a:r>
            <a:r>
              <a:rPr lang="en" sz="1600" dirty="0" err="1"/>
              <a:t>Matas</a:t>
            </a:r>
            <a:r>
              <a:rPr lang="en" sz="1600" dirty="0"/>
              <a:t>, 2015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116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755716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64299" y="792350"/>
            <a:ext cx="4431987" cy="7084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64300" y="1713623"/>
            <a:ext cx="6630299" cy="858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 a batch of activations at some layer. To make each dimension unit gaussian, apply: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725" y="2784602"/>
            <a:ext cx="28765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04">
            <a:extLst>
              <a:ext uri="{FF2B5EF4-FFF2-40B4-BE49-F238E27FC236}">
                <a16:creationId xmlns:a16="http://schemas.microsoft.com/office/drawing/2014/main" id="{55373009-F0B0-DF40-AE80-DE6D2ADE2B18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41781512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/>
        </p:nvSpPr>
        <p:spPr>
          <a:xfrm>
            <a:off x="181249" y="77725"/>
            <a:ext cx="8772969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64300" y="792350"/>
            <a:ext cx="4441150" cy="7431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“you want unit Gaussian activations?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just make them so.”</a:t>
            </a:r>
          </a:p>
        </p:txBody>
      </p:sp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250" y="3473162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17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/>
              <a:t>X</a:t>
            </a:r>
          </a:p>
        </p:txBody>
      </p:sp>
      <p:sp>
        <p:nvSpPr>
          <p:cNvPr id="718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721" name="Shape 721"/>
          <p:cNvSpPr txBox="1"/>
          <p:nvPr/>
        </p:nvSpPr>
        <p:spPr>
          <a:xfrm>
            <a:off x="2947525" y="1681550"/>
            <a:ext cx="5285699" cy="12486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Compute the empirical mean and variance independently for each dimension.</a:t>
            </a:r>
          </a:p>
        </p:txBody>
      </p:sp>
      <p:cxnSp>
        <p:nvCxnSpPr>
          <p:cNvPr id="722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3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Normalize</a:t>
            </a:r>
          </a:p>
        </p:txBody>
      </p:sp>
      <p:cxnSp>
        <p:nvCxnSpPr>
          <p:cNvPr id="724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725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5" name="Shape 704">
            <a:extLst>
              <a:ext uri="{FF2B5EF4-FFF2-40B4-BE49-F238E27FC236}">
                <a16:creationId xmlns:a16="http://schemas.microsoft.com/office/drawing/2014/main" id="{20028AF6-8FD2-4C48-8065-598EC6E28990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55253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81249" y="77725"/>
            <a:ext cx="875571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250" y="2916511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206775" y="1284013"/>
            <a:ext cx="5209500" cy="1504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Usually inserted after fully-connected or convolutional layers, and before nonlinearity.</a:t>
            </a:r>
          </a:p>
        </p:txBody>
      </p:sp>
      <p:cxnSp>
        <p:nvCxnSpPr>
          <p:cNvPr id="749" name="Shape 749"/>
          <p:cNvCxnSpPr>
            <a:cxnSpLocks/>
          </p:cNvCxnSpPr>
          <p:nvPr/>
        </p:nvCxnSpPr>
        <p:spPr>
          <a:xfrm flipH="1">
            <a:off x="2531976" y="1839725"/>
            <a:ext cx="59078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cxnSpLocks/>
          </p:cNvCxnSpPr>
          <p:nvPr/>
        </p:nvCxnSpPr>
        <p:spPr>
          <a:xfrm flipH="1">
            <a:off x="2477101" y="1934519"/>
            <a:ext cx="645661" cy="145348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704">
            <a:extLst>
              <a:ext uri="{FF2B5EF4-FFF2-40B4-BE49-F238E27FC236}">
                <a16:creationId xmlns:a16="http://schemas.microsoft.com/office/drawing/2014/main" id="{D22EFF4F-9C8D-324B-8075-B1B80F3E0AB3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2698297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>
                <a:latin typeface="Courier"/>
                <a:cs typeface="Courier"/>
              </a:rPr>
              <a:t> GD(W0, X, goal, </a:t>
            </a:r>
            <a:r>
              <a:rPr lang="en" sz="2200" err="1">
                <a:latin typeface="Courier"/>
                <a:cs typeface="Courier"/>
              </a:rPr>
              <a:t>learningRate</a:t>
            </a:r>
            <a:r>
              <a:rPr lang="en" sz="220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gradient = </a:t>
            </a:r>
            <a:r>
              <a:rPr lang="en" sz="2200" err="1">
                <a:latin typeface="Courier"/>
                <a:cs typeface="Courier"/>
              </a:rPr>
              <a:t>eval_gradient</a:t>
            </a:r>
            <a:r>
              <a:rPr lang="en" sz="220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W = W </a:t>
            </a:r>
            <a:r>
              <a:rPr lang="mr-IN" sz="2200">
                <a:latin typeface="Courier"/>
                <a:cs typeface="Courier"/>
              </a:rPr>
              <a:t>–</a:t>
            </a:r>
            <a:r>
              <a:rPr lang="en" sz="220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>
                <a:latin typeface="Courier"/>
                <a:cs typeface="Courier"/>
              </a:rPr>
              <a:t>      </a:t>
            </a:r>
            <a:r>
              <a:rPr lang="en" sz="2200" err="1">
                <a:latin typeface="Courier"/>
                <a:cs typeface="Courier"/>
              </a:rPr>
              <a:t>perfGoalNotMet</a:t>
            </a:r>
            <a:r>
              <a:rPr lang="en" sz="2200">
                <a:latin typeface="Courier"/>
                <a:cs typeface="Courier"/>
              </a:rPr>
              <a:t> = sum(abs(W - </a:t>
            </a:r>
            <a:r>
              <a:rPr lang="en" sz="2200" err="1">
                <a:latin typeface="Courier"/>
                <a:cs typeface="Courier"/>
              </a:rPr>
              <a:t>W_old</a:t>
            </a:r>
            <a:r>
              <a:rPr lang="en" sz="220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507791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/>
          <p:nvPr/>
        </p:nvSpPr>
        <p:spPr>
          <a:xfrm>
            <a:off x="181250" y="77725"/>
            <a:ext cx="8764342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25" y="14220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60" name="Shape 760"/>
          <p:cNvSpPr txBox="1"/>
          <p:nvPr/>
        </p:nvSpPr>
        <p:spPr>
          <a:xfrm>
            <a:off x="282325" y="2454687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 then allow the network to squash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the range if it wants to:</a:t>
            </a:r>
          </a:p>
        </p:txBody>
      </p:sp>
      <p:pic>
        <p:nvPicPr>
          <p:cNvPr id="761" name="Shape 7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12" y="3314550"/>
            <a:ext cx="3038475" cy="55245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62" name="Shape 7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200" y="2515300"/>
            <a:ext cx="245745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5200" y="3044637"/>
            <a:ext cx="1924050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/>
          <p:nvPr/>
        </p:nvSpPr>
        <p:spPr>
          <a:xfrm>
            <a:off x="5494350" y="2030350"/>
            <a:ext cx="3096599" cy="4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/>
              <a:t>Note, the network can learn: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5599125" y="3511375"/>
            <a:ext cx="2863971" cy="668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to recover the identity mapping.</a:t>
            </a:r>
          </a:p>
        </p:txBody>
      </p:sp>
      <p:sp>
        <p:nvSpPr>
          <p:cNvPr id="766" name="Shape 766"/>
          <p:cNvSpPr/>
          <p:nvPr/>
        </p:nvSpPr>
        <p:spPr>
          <a:xfrm>
            <a:off x="5430600" y="2003025"/>
            <a:ext cx="3096599" cy="217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7" name="Shape 767"/>
          <p:cNvSpPr txBox="1"/>
          <p:nvPr/>
        </p:nvSpPr>
        <p:spPr>
          <a:xfrm>
            <a:off x="206125" y="917962"/>
            <a:ext cx="70310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Normalize:</a:t>
            </a:r>
          </a:p>
        </p:txBody>
      </p:sp>
      <p:sp>
        <p:nvSpPr>
          <p:cNvPr id="13" name="Shape 704">
            <a:extLst>
              <a:ext uri="{FF2B5EF4-FFF2-40B4-BE49-F238E27FC236}">
                <a16:creationId xmlns:a16="http://schemas.microsoft.com/office/drawing/2014/main" id="{B65979E3-5672-C746-A7BF-59403D50754B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188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" grpId="0"/>
      <p:bldP spid="765" grpId="0"/>
      <p:bldP spid="7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Improves gradient flow through the network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Allows higher learning rates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Reduces the strong dependence on initialization</a:t>
            </a:r>
          </a:p>
          <a:p>
            <a:pPr marL="457200" lvl="0" indent="-34290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1800">
                <a:solidFill>
                  <a:srgbClr val="38761D"/>
                </a:solidFill>
              </a:rPr>
              <a:t>Acts as a form of regularization in a funny way, and slightly reduces the need for dropout, maybe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E6510F44-2FD8-6C45-AF4C-17738106713C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628341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 txBox="1"/>
          <p:nvPr/>
        </p:nvSpPr>
        <p:spPr>
          <a:xfrm>
            <a:off x="181249" y="77725"/>
            <a:ext cx="8781501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Batch Normalization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9" y="742524"/>
            <a:ext cx="4984925" cy="356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Shape 785"/>
          <p:cNvSpPr txBox="1"/>
          <p:nvPr/>
        </p:nvSpPr>
        <p:spPr>
          <a:xfrm>
            <a:off x="5166175" y="765025"/>
            <a:ext cx="3977699" cy="369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Note: at test time BatchNorm layer functions differently: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The mean/std are not computed based on the batch. Instead, a single fixed empirical mean of activations during training is used.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(e.g. can be estimated during training with running averages)</a:t>
            </a:r>
          </a:p>
        </p:txBody>
      </p:sp>
      <p:sp>
        <p:nvSpPr>
          <p:cNvPr id="6" name="Shape 704">
            <a:extLst>
              <a:ext uri="{FF2B5EF4-FFF2-40B4-BE49-F238E27FC236}">
                <a16:creationId xmlns:a16="http://schemas.microsoft.com/office/drawing/2014/main" id="{02439BFD-1BB5-3540-9AE1-A993867F36A5}"/>
              </a:ext>
            </a:extLst>
          </p:cNvPr>
          <p:cNvSpPr txBox="1"/>
          <p:nvPr/>
        </p:nvSpPr>
        <p:spPr>
          <a:xfrm>
            <a:off x="6280030" y="4642501"/>
            <a:ext cx="286397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</a:t>
            </a:r>
            <a:r>
              <a:rPr lang="en" sz="1800" dirty="0" err="1">
                <a:solidFill>
                  <a:srgbClr val="0000FF"/>
                </a:solidFill>
              </a:rPr>
              <a:t>Ioffe</a:t>
            </a:r>
            <a:r>
              <a:rPr lang="en" sz="1800" dirty="0">
                <a:solidFill>
                  <a:srgbClr val="0000FF"/>
                </a:solidFill>
              </a:rPr>
              <a:t> and </a:t>
            </a:r>
            <a:r>
              <a:rPr lang="en" sz="1800" dirty="0" err="1">
                <a:solidFill>
                  <a:srgbClr val="0000FF"/>
                </a:solidFill>
              </a:rPr>
              <a:t>Szegedy</a:t>
            </a:r>
            <a:r>
              <a:rPr lang="en" sz="1800" dirty="0">
                <a:solidFill>
                  <a:srgbClr val="0000FF"/>
                </a:solidFill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373612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59501" y="775501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Babysitting the Learning Process</a:t>
            </a:r>
          </a:p>
        </p:txBody>
      </p:sp>
    </p:spTree>
    <p:extLst>
      <p:ext uri="{BB962C8B-B14F-4D97-AF65-F5344CB8AC3E}">
        <p14:creationId xmlns:p14="http://schemas.microsoft.com/office/powerpoint/2010/main" val="720652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4"/>
            <a:ext cx="8809199" cy="1493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Step 2: Choose the architecture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12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Say we start with one hidden layer of 50 neurons, then we gradually add more layers</a:t>
            </a:r>
          </a:p>
        </p:txBody>
      </p:sp>
      <p:sp>
        <p:nvSpPr>
          <p:cNvPr id="808" name="Shape 808"/>
          <p:cNvSpPr/>
          <p:nvPr/>
        </p:nvSpPr>
        <p:spPr>
          <a:xfrm>
            <a:off x="3861015" y="2178580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553598" y="2440062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666667" y="257050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666667" y="30280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666667" y="348569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3976851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3976851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3976851" y="367206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3976851" y="229928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103061" y="2648785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218897" y="2756879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218897" y="3214474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058167" y="249505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058167" y="249514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058167" y="2494944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058167" y="276625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058167" y="295264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058167" y="2952744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058167" y="2766254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058167" y="322384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058167" y="3410244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058167" y="2766254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058167" y="322384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058167" y="3681444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368351" y="249503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368351" y="2952629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368351" y="2952724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368351" y="2952519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368351" y="2495034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368351" y="295262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368351" y="3410224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368351" y="3410319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298149" y="3953003"/>
            <a:ext cx="1279674" cy="64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532938" y="4224267"/>
            <a:ext cx="1441799" cy="4049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832763" y="3714082"/>
            <a:ext cx="1441799" cy="425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rot="10800000" flipH="1">
            <a:off x="1176475" y="3145579"/>
            <a:ext cx="1166999" cy="927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373000" y="39972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CIFAR-10 images, </a:t>
            </a:r>
            <a:r>
              <a:rPr lang="en" sz="1800" b="1"/>
              <a:t>3072 </a:t>
            </a:r>
            <a:r>
              <a:rPr lang="en" sz="1800"/>
              <a:t>numbers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872809" y="3485694"/>
            <a:ext cx="1624210" cy="1077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output neurons, one per class</a:t>
            </a: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054475" y="3069229"/>
            <a:ext cx="1166999" cy="392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54650" y="163468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50</a:t>
            </a:r>
            <a:r>
              <a:rPr lang="en" sz="180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932100" y="1921380"/>
            <a:ext cx="1777799" cy="1787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930346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>
                <a:solidFill>
                  <a:srgbClr val="000000"/>
                </a:solidFill>
              </a:rPr>
              <a:t>Practical Advice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-US" sz="2400" dirty="0"/>
              <a:t>T</a:t>
            </a:r>
            <a:r>
              <a:rPr lang="en" sz="2400" dirty="0"/>
              <a:t>urn off regularization </a:t>
            </a:r>
            <a:r>
              <a:rPr lang="en-US" sz="2400" dirty="0"/>
              <a:t>and check that the loss has a reasonable value</a:t>
            </a:r>
            <a:r>
              <a:rPr lang="en" sz="2400" dirty="0"/>
              <a:t> </a:t>
            </a:r>
            <a:r>
              <a:rPr lang="en" sz="2400" dirty="0">
                <a:solidFill>
                  <a:schemeClr val="tx1"/>
                </a:solidFill>
              </a:rPr>
              <a:t>(~2.5 for 10 classes is ok)</a:t>
            </a:r>
          </a:p>
          <a:p>
            <a:pPr marL="457200" lvl="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Turn on regularization and make sure that the value of the loss function grows</a:t>
            </a:r>
            <a:r>
              <a:rPr lang="en" sz="2400" dirty="0"/>
              <a:t>, e.g. 3.2</a:t>
            </a:r>
          </a:p>
          <a:p>
            <a:pPr marL="457200" lvl="0" indent="-457200">
              <a:buAutoNum type="arabicPeriod"/>
            </a:pPr>
            <a:r>
              <a:rPr lang="en-US" sz="2400" dirty="0"/>
              <a:t>Make sure that we can do </a:t>
            </a:r>
            <a:r>
              <a:rPr lang="en-US" sz="2400" dirty="0" err="1"/>
              <a:t>overfitting</a:t>
            </a:r>
            <a:r>
              <a:rPr lang="en-US" sz="2400" dirty="0"/>
              <a:t> on a small subset of the training data</a:t>
            </a:r>
            <a:r>
              <a:rPr lang="en" sz="2400" dirty="0"/>
              <a:t> (e.g. 20 </a:t>
            </a:r>
            <a:r>
              <a:rPr lang="en-US" sz="2400" dirty="0"/>
              <a:t>samples</a:t>
            </a:r>
            <a:r>
              <a:rPr lang="en" sz="2400" dirty="0"/>
              <a:t>)</a:t>
            </a:r>
            <a:endParaRPr lang="en-US" sz="2400" dirty="0"/>
          </a:p>
          <a:p>
            <a:pPr marL="457200" indent="-457200">
              <a:buFontTx/>
              <a:buAutoNum type="arabicPeriod"/>
            </a:pPr>
            <a:r>
              <a:rPr lang="en-US" sz="2400" dirty="0"/>
              <a:t>S</a:t>
            </a:r>
            <a:r>
              <a:rPr lang="en" sz="2400" dirty="0"/>
              <a:t>tart with small regularization and find learning rate that makes the loss go down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67378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Hyperparameter Optimization</a:t>
            </a:r>
          </a:p>
        </p:txBody>
      </p:sp>
    </p:spTree>
    <p:extLst>
      <p:ext uri="{BB962C8B-B14F-4D97-AF65-F5344CB8AC3E}">
        <p14:creationId xmlns:p14="http://schemas.microsoft.com/office/powerpoint/2010/main" val="1771047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181155" y="236800"/>
            <a:ext cx="881711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Random Search vs. Grid Search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943049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09750"/>
            <a:ext cx="4483200" cy="6435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</a:rPr>
              <a:t>[</a:t>
            </a:r>
            <a:r>
              <a:rPr lang="en" dirty="0">
                <a:solidFill>
                  <a:srgbClr val="0000FF"/>
                </a:solidFill>
              </a:rPr>
              <a:t>Bergstra and Bengio, 2012</a:t>
            </a:r>
            <a:r>
              <a:rPr lang="en-US" dirty="0">
                <a:solidFill>
                  <a:srgbClr val="0000FF"/>
                </a:solidFill>
              </a:rPr>
              <a:t>]</a:t>
            </a:r>
            <a:endParaRPr lang="en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47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25495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Hyperparameters to play with</a:t>
            </a:r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endParaRPr lang="en" sz="1200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/>
              <a:t>N</a:t>
            </a:r>
            <a:r>
              <a:rPr lang="en" sz="2800" dirty="0">
                <a:solidFill>
                  <a:srgbClr val="000000"/>
                </a:solidFill>
              </a:rPr>
              <a:t>etwork architecture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Learning rate, its decay schedule, update type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Algorithm: SGD, SGD with momentum, Adam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Regularization (L2</a:t>
            </a:r>
            <a:r>
              <a:rPr lang="en-US" sz="2800" dirty="0"/>
              <a:t> </a:t>
            </a:r>
            <a:r>
              <a:rPr lang="en" sz="2800" dirty="0"/>
              <a:t>/</a:t>
            </a:r>
            <a:r>
              <a:rPr lang="en-US" sz="2800" dirty="0"/>
              <a:t> </a:t>
            </a:r>
            <a:r>
              <a:rPr lang="en" sz="2800" dirty="0"/>
              <a:t>Dropout </a:t>
            </a:r>
            <a:r>
              <a:rPr lang="en" sz="3000" dirty="0"/>
              <a:t>strength)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137" y="2645833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>
            <a:cxnSpLocks/>
          </p:cNvCxnSpPr>
          <p:nvPr/>
        </p:nvCxnSpPr>
        <p:spPr>
          <a:xfrm>
            <a:off x="3797850" y="3585433"/>
            <a:ext cx="2941799" cy="231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847000" y="3079733"/>
            <a:ext cx="3112525" cy="73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Neural networks practitioner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music = loss function</a:t>
            </a:r>
          </a:p>
        </p:txBody>
      </p:sp>
    </p:spTree>
    <p:extLst>
      <p:ext uri="{BB962C8B-B14F-4D97-AF65-F5344CB8AC3E}">
        <p14:creationId xmlns:p14="http://schemas.microsoft.com/office/powerpoint/2010/main" val="25135577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/>
        </p:nvSpPr>
        <p:spPr>
          <a:xfrm>
            <a:off x="86175" y="57449"/>
            <a:ext cx="8945682" cy="667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loss curve</a:t>
            </a:r>
          </a:p>
        </p:txBody>
      </p:sp>
      <p:pic>
        <p:nvPicPr>
          <p:cNvPr id="5" name="Shape 1052">
            <a:extLst>
              <a:ext uri="{FF2B5EF4-FFF2-40B4-BE49-F238E27FC236}">
                <a16:creationId xmlns:a16="http://schemas.microsoft.com/office/drawing/2014/main" id="{CAFF8D52-65EC-F448-91D5-F42983FC8D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967486"/>
            <a:ext cx="4719249" cy="37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054">
            <a:extLst>
              <a:ext uri="{FF2B5EF4-FFF2-40B4-BE49-F238E27FC236}">
                <a16:creationId xmlns:a16="http://schemas.microsoft.com/office/drawing/2014/main" id="{66F433EF-668B-524A-8D0B-53439683FB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03991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360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215258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678308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046262" y="2787071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377371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754521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6273737" y="2006121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932171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Feature Extraction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377371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372271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4341400" y="809721"/>
            <a:ext cx="2393400" cy="23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3169246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634333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046262" y="4743096"/>
            <a:ext cx="3328799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285896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663046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6194237" y="3958546"/>
            <a:ext cx="266219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numbers, indicating class scores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611346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402250" y="2554346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495946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5173650" y="4517521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865796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1135">
            <a:extLst>
              <a:ext uri="{FF2B5EF4-FFF2-40B4-BE49-F238E27FC236}">
                <a16:creationId xmlns:a16="http://schemas.microsoft.com/office/drawing/2014/main" id="{4A61E962-AE0F-3041-BEB8-C5B2A8465081}"/>
              </a:ext>
            </a:extLst>
          </p:cNvPr>
          <p:cNvSpPr txBox="1"/>
          <p:nvPr/>
        </p:nvSpPr>
        <p:spPr>
          <a:xfrm>
            <a:off x="63610" y="20422"/>
            <a:ext cx="9008828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From feature extract to end-to-end learning</a:t>
            </a:r>
          </a:p>
        </p:txBody>
      </p:sp>
    </p:spTree>
    <p:extLst>
      <p:ext uri="{BB962C8B-B14F-4D97-AF65-F5344CB8AC3E}">
        <p14:creationId xmlns:p14="http://schemas.microsoft.com/office/powerpoint/2010/main" val="746240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682078" y="778931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682078" y="3969432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690803" y="1839627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73" name="Shape 1073"/>
          <p:cNvSpPr txBox="1"/>
          <p:nvPr/>
        </p:nvSpPr>
        <p:spPr>
          <a:xfrm>
            <a:off x="792978" y="831407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081653" y="4056632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805178" y="1092907"/>
            <a:ext cx="2432099" cy="83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Bad initialization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a prime suspect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018102" y="1528757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2052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5" y="862642"/>
            <a:ext cx="4922974" cy="38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86174" y="57450"/>
            <a:ext cx="8937051" cy="8051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200" dirty="0"/>
              <a:t>Monitor and visualize the accuracy</a:t>
            </a:r>
          </a:p>
        </p:txBody>
      </p:sp>
      <p:cxnSp>
        <p:nvCxnSpPr>
          <p:cNvPr id="1110" name="Shape 1110"/>
          <p:cNvCxnSpPr/>
          <p:nvPr/>
        </p:nvCxnSpPr>
        <p:spPr>
          <a:xfrm>
            <a:off x="4261625" y="1474925"/>
            <a:ext cx="0" cy="17423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109331" y="2146766"/>
            <a:ext cx="4034670" cy="24252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big gap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increase regularization strength?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no gap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increase model capacity?</a:t>
            </a:r>
          </a:p>
        </p:txBody>
      </p:sp>
    </p:spTree>
    <p:extLst>
      <p:ext uri="{BB962C8B-B14F-4D97-AF65-F5344CB8AC3E}">
        <p14:creationId xmlns:p14="http://schemas.microsoft.com/office/powerpoint/2010/main" val="10785178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499134" y="337340"/>
            <a:ext cx="8258785" cy="400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We looked in detail at: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Activation Functions </a:t>
            </a:r>
            <a:r>
              <a:rPr lang="en" sz="3000" dirty="0">
                <a:solidFill>
                  <a:srgbClr val="0000FF"/>
                </a:solidFill>
              </a:rPr>
              <a:t>(use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Data Preprocessing </a:t>
            </a:r>
            <a:r>
              <a:rPr lang="en" sz="2600" dirty="0">
                <a:solidFill>
                  <a:srgbClr val="0000FF"/>
                </a:solidFill>
              </a:rPr>
              <a:t>(images: subtract mean)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Weight Initialization </a:t>
            </a:r>
            <a:r>
              <a:rPr lang="en" sz="3000" dirty="0">
                <a:solidFill>
                  <a:srgbClr val="0000FF"/>
                </a:solidFill>
              </a:rPr>
              <a:t>(use Xavier init)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Batch Normalization </a:t>
            </a:r>
            <a:r>
              <a:rPr lang="en" sz="3000" dirty="0">
                <a:solidFill>
                  <a:srgbClr val="0000FF"/>
                </a:solidFill>
              </a:rPr>
              <a:t>(use)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Babysitting the Learning process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Hyperparameter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	(random sampling, in log space when appropriate)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5792600" y="93500"/>
            <a:ext cx="1970100" cy="4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TLDRs</a:t>
            </a:r>
          </a:p>
        </p:txBody>
      </p:sp>
    </p:spTree>
    <p:extLst>
      <p:ext uri="{BB962C8B-B14F-4D97-AF65-F5344CB8AC3E}">
        <p14:creationId xmlns:p14="http://schemas.microsoft.com/office/powerpoint/2010/main" val="1448274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-US" sz="4800" dirty="0"/>
              <a:t>Training Algorithm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3357496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581954" y="4639850"/>
            <a:ext cx="2440091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Image credits: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There are multiple training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Gradient Descent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82" name="Shape 182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What is the trajectory along which we converge towards the minimum with SGD?</a:t>
            </a:r>
          </a:p>
        </p:txBody>
      </p:sp>
      <p:cxnSp>
        <p:nvCxnSpPr>
          <p:cNvPr id="185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6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391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Suppose loss function is steep vertically but shallow horizontally:</a:t>
            </a:r>
          </a:p>
        </p:txBody>
      </p:sp>
      <p:sp>
        <p:nvSpPr>
          <p:cNvPr id="199" name="Shape 199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760200" y="3361775"/>
            <a:ext cx="7523099" cy="13051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What is the trajectory along which we converge towards the minimum with SGD? </a:t>
            </a:r>
            <a:r>
              <a:rPr lang="en" sz="2400" dirty="0">
                <a:solidFill>
                  <a:srgbClr val="FF0000"/>
                </a:solidFill>
              </a:rPr>
              <a:t>Very slow progress along flat direction, jitter along steep one</a:t>
            </a:r>
          </a:p>
        </p:txBody>
      </p:sp>
      <p:sp>
        <p:nvSpPr>
          <p:cNvPr id="202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3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/>
              <a:t>SGD with momentum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/>
              <a:t>SGD with momentum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Allows a velocity to “build up” along shallow directions</a:t>
            </a:r>
          </a:p>
          <a:p>
            <a:pPr marL="457200" lvl="0" indent="-355600"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Velocity becomes damped in steep direction due to quickly changing sign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</a:rPr>
              <a:t>- </a:t>
            </a:r>
            <a:r>
              <a:rPr lang="en" sz="1800" dirty="0">
                <a:solidFill>
                  <a:schemeClr val="dk1"/>
                </a:solidFill>
              </a:rPr>
              <a:t>Physical interpretation as ball rolling down the loss function + friction (mu coefficient)</a:t>
            </a:r>
          </a:p>
          <a:p>
            <a:pPr lvl="0"/>
            <a:r>
              <a:rPr lang="en" sz="1800" dirty="0"/>
              <a:t>- mu = usually ~0.5, 0.9, or 0.99 (</a:t>
            </a:r>
            <a:r>
              <a:rPr lang="en-US" sz="1800" dirty="0"/>
              <a:t>s</a:t>
            </a:r>
            <a:r>
              <a:rPr lang="en" sz="1800" dirty="0"/>
              <a:t>ometimes annealed over time, e.g. from 0.5 -&gt; 0.99)</a:t>
            </a:r>
          </a:p>
        </p:txBody>
      </p:sp>
    </p:spTree>
    <p:extLst>
      <p:ext uri="{BB962C8B-B14F-4D97-AF65-F5344CB8AC3E}">
        <p14:creationId xmlns:p14="http://schemas.microsoft.com/office/powerpoint/2010/main" val="33440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21979544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67" y="943583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86571" y="79405"/>
            <a:ext cx="8802154" cy="847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SGD </a:t>
            </a:r>
            <a:r>
              <a:rPr lang="en" sz="3000" dirty="0"/>
              <a:t>vs. </a:t>
            </a:r>
            <a:r>
              <a:rPr lang="en" sz="3000" dirty="0">
                <a:solidFill>
                  <a:srgbClr val="38761D"/>
                </a:solidFill>
              </a:rPr>
              <a:t>SGD with momentum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68796" y="2371971"/>
            <a:ext cx="2705100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Notice momentum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overshooting the target, but overall getting to the minimum much faster.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21196" y="2637246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21306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FF"/>
                </a:solidFill>
              </a:rPr>
              <a:t>Q: Which one of these learning rates is best to use?</a:t>
            </a:r>
          </a:p>
        </p:txBody>
      </p:sp>
    </p:spTree>
    <p:extLst>
      <p:ext uri="{BB962C8B-B14F-4D97-AF65-F5344CB8AC3E}">
        <p14:creationId xmlns:p14="http://schemas.microsoft.com/office/powerpoint/2010/main" val="2231664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46625" y="239325"/>
            <a:ext cx="8607599" cy="4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SGD, SGD+Momentum, Adagrad, RMSProp, Adam all have </a:t>
            </a:r>
            <a:r>
              <a:rPr lang="en" sz="2400" b="1"/>
              <a:t>learning rate </a:t>
            </a:r>
            <a:r>
              <a:rPr lang="en" sz="2400"/>
              <a:t>as a hyperparameter.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059" y="1215075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02" name="Shape 502"/>
          <p:cNvSpPr txBox="1"/>
          <p:nvPr/>
        </p:nvSpPr>
        <p:spPr>
          <a:xfrm>
            <a:off x="4250150" y="1394700"/>
            <a:ext cx="4703999" cy="2863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/>
              <a:t>=&gt; Learning rate decay over time!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316575" y="1873375"/>
            <a:ext cx="4703999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e.g. decay learning rate by half every few epochs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>
              <a:spcBef>
                <a:spcPts val="0"/>
              </a:spcBef>
              <a:buNone/>
            </a:pPr>
            <a:r>
              <a:rPr lang="en" b="1" dirty="0"/>
              <a:t>1/t decay: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073849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3903150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974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Evaluation: </a:t>
            </a:r>
            <a:endParaRPr lang="en-US"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Model Ensembles</a:t>
            </a:r>
          </a:p>
        </p:txBody>
      </p:sp>
    </p:spTree>
    <p:extLst>
      <p:ext uri="{BB962C8B-B14F-4D97-AF65-F5344CB8AC3E}">
        <p14:creationId xmlns:p14="http://schemas.microsoft.com/office/powerpoint/2010/main" val="3061282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5"/>
            <a:ext cx="7364399" cy="221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Train multiple independent models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3000"/>
              <a:t>At test time average their results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>
              <a:spcBef>
                <a:spcPts val="0"/>
              </a:spcBef>
              <a:buNone/>
            </a:pPr>
            <a:r>
              <a:rPr lang="en" sz="3000"/>
              <a:t>Enjoy 2% extra performance</a:t>
            </a:r>
          </a:p>
        </p:txBody>
      </p:sp>
      <p:sp>
        <p:nvSpPr>
          <p:cNvPr id="3" name="Shape 1040">
            <a:extLst>
              <a:ext uri="{FF2B5EF4-FFF2-40B4-BE49-F238E27FC236}">
                <a16:creationId xmlns:a16="http://schemas.microsoft.com/office/drawing/2014/main" id="{01E38A1D-8743-274C-9C84-982EDB86CCC4}"/>
              </a:ext>
            </a:extLst>
          </p:cNvPr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200" dirty="0"/>
              <a:t>Model Ensembles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254588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/>
        </p:nvSpPr>
        <p:spPr>
          <a:xfrm>
            <a:off x="713575" y="396425"/>
            <a:ext cx="7893000" cy="338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Tips &amp; Tricks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Can also get a small boost from averaging multiple model checkpoints of a single model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Keep track of (and use at test time) a running average parameter vector</a:t>
            </a:r>
          </a:p>
        </p:txBody>
      </p:sp>
    </p:spTree>
    <p:extLst>
      <p:ext uri="{BB962C8B-B14F-4D97-AF65-F5344CB8AC3E}">
        <p14:creationId xmlns:p14="http://schemas.microsoft.com/office/powerpoint/2010/main" val="9715271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59501" y="893101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Regularization </a:t>
            </a:r>
            <a:r>
              <a:rPr lang="en-US" sz="4800" dirty="0"/>
              <a:t>with</a:t>
            </a:r>
            <a:endParaRPr lang="en-US" sz="48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4118997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73150" y="39500"/>
            <a:ext cx="8864999" cy="11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Regularization: </a:t>
            </a:r>
            <a:r>
              <a:rPr lang="en" sz="3000" b="1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“randomly set some neurons to zero in the forward pass”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284275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471853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0164361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3100850" y="1524000"/>
            <a:ext cx="58668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Forces the network to have a redundant representation.</a:t>
            </a:r>
          </a:p>
        </p:txBody>
      </p:sp>
      <p:sp>
        <p:nvSpPr>
          <p:cNvPr id="613" name="Shape 613"/>
          <p:cNvSpPr/>
          <p:nvPr/>
        </p:nvSpPr>
        <p:spPr>
          <a:xfrm>
            <a:off x="3787975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787975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787975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787975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787975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4181575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42181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41815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41815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41815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5038900" y="2090875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an ear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5038900" y="2522197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a tail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5038900" y="2962145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is furry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5038900" y="3393467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has claws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5038900" y="3800345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mischievous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look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902675" cy="774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cat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score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234730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3562709" y="1662300"/>
            <a:ext cx="5352165" cy="27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Another interpretation: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is training a large ensemble of models (that share parameters).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Each binary mask is one model, gets trained on only ~one datapoint.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370000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Waaaait a second…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How could this possibly be a good idea?</a:t>
            </a:r>
          </a:p>
        </p:txBody>
      </p:sp>
    </p:spTree>
    <p:extLst>
      <p:ext uri="{BB962C8B-B14F-4D97-AF65-F5344CB8AC3E}">
        <p14:creationId xmlns:p14="http://schemas.microsoft.com/office/powerpoint/2010/main" val="3233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dirty="0">
                <a:solidFill>
                  <a:srgbClr val="38761D"/>
                </a:solidFill>
              </a:rPr>
              <a:t>Chain rule:</a:t>
            </a:r>
          </a:p>
        </p:txBody>
      </p:sp>
    </p:spTree>
    <p:extLst>
      <p:ext uri="{BB962C8B-B14F-4D97-AF65-F5344CB8AC3E}">
        <p14:creationId xmlns:p14="http://schemas.microsoft.com/office/powerpoint/2010/main" val="29047241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Ideally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ro-RO" sz="2400" dirty="0"/>
              <a:t>W</a:t>
            </a:r>
            <a:r>
              <a:rPr lang="en" sz="2400" dirty="0"/>
              <a:t>e want to integrate out all the noise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Monte Carlo approximation: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Do many forward passes with different dropout masks, average all predictions</a:t>
            </a:r>
          </a:p>
        </p:txBody>
      </p:sp>
    </p:spTree>
    <p:extLst>
      <p:ext uri="{BB962C8B-B14F-4D97-AF65-F5344CB8AC3E}">
        <p14:creationId xmlns:p14="http://schemas.microsoft.com/office/powerpoint/2010/main" val="5409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Can in fact do this with a single forward pass! (approximately)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759303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Leave all input neurons turned on (no dropout).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82414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>
                <a:solidFill>
                  <a:srgbClr val="38761D"/>
                </a:solidFill>
              </a:rPr>
              <a:t>(this can be shown to be an approximation to evaluating the whole ensemble)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  <p:sp>
        <p:nvSpPr>
          <p:cNvPr id="7" name="Shape 656">
            <a:extLst>
              <a:ext uri="{FF2B5EF4-FFF2-40B4-BE49-F238E27FC236}">
                <a16:creationId xmlns:a16="http://schemas.microsoft.com/office/drawing/2014/main" id="{54D4A2F5-84D6-D14A-AD5C-BE0906BFA714}"/>
              </a:ext>
            </a:extLst>
          </p:cNvPr>
          <p:cNvSpPr txBox="1"/>
          <p:nvPr/>
        </p:nvSpPr>
        <p:spPr>
          <a:xfrm>
            <a:off x="405225" y="114525"/>
            <a:ext cx="8368949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At test time….</a:t>
            </a:r>
          </a:p>
        </p:txBody>
      </p:sp>
    </p:spTree>
    <p:extLst>
      <p:ext uri="{BB962C8B-B14F-4D97-AF65-F5344CB8AC3E}">
        <p14:creationId xmlns:p14="http://schemas.microsoft.com/office/powerpoint/2010/main" val="10391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1519201" y="2136033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Bibliography</a:t>
            </a:r>
          </a:p>
        </p:txBody>
      </p:sp>
    </p:spTree>
    <p:extLst>
      <p:ext uri="{BB962C8B-B14F-4D97-AF65-F5344CB8AC3E}">
        <p14:creationId xmlns:p14="http://schemas.microsoft.com/office/powerpoint/2010/main" val="2713943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ower garden&#10;&#10;Description automatically generated">
            <a:extLst>
              <a:ext uri="{FF2B5EF4-FFF2-40B4-BE49-F238E27FC236}">
                <a16:creationId xmlns:a16="http://schemas.microsoft.com/office/drawing/2014/main" id="{A7CB891C-522C-D944-BA37-C0181C70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97" y="551164"/>
            <a:ext cx="3037206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9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920" y="551165"/>
            <a:ext cx="3080161" cy="404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357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7295</TotalTime>
  <Words>3327</Words>
  <Application>Microsoft Macintosh PowerPoint</Application>
  <PresentationFormat>On-screen Show (16:9)</PresentationFormat>
  <Paragraphs>600</Paragraphs>
  <Slides>94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Cambria Math</vt:lpstr>
      <vt:lpstr>Courier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545</cp:revision>
  <dcterms:modified xsi:type="dcterms:W3CDTF">2024-11-21T13:57:22Z</dcterms:modified>
</cp:coreProperties>
</file>